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76" r:id="rId3"/>
    <p:sldId id="257" r:id="rId4"/>
    <p:sldId id="277" r:id="rId5"/>
    <p:sldId id="278" r:id="rId6"/>
    <p:sldId id="279" r:id="rId7"/>
    <p:sldId id="258" r:id="rId8"/>
    <p:sldId id="259" r:id="rId9"/>
    <p:sldId id="260" r:id="rId10"/>
    <p:sldId id="267" r:id="rId11"/>
    <p:sldId id="268" r:id="rId12"/>
    <p:sldId id="269" r:id="rId13"/>
    <p:sldId id="270" r:id="rId14"/>
    <p:sldId id="271" r:id="rId15"/>
    <p:sldId id="275" r:id="rId16"/>
  </p:sldIdLst>
  <p:sldSz cx="18288000" cy="10287000"/>
  <p:notesSz cx="6858000" cy="9144000"/>
  <p:embeddedFontLst>
    <p:embeddedFont>
      <p:font typeface="Atkinson Hyperlegible" panose="020B0604020202020204" charset="0"/>
      <p:regular r:id="rId18"/>
    </p:embeddedFont>
    <p:embeddedFont>
      <p:font typeface="Atkinson Hyperlegible Bold" panose="020B0604020202020204" charset="0"/>
      <p:regular r:id="rId19"/>
    </p:embeddedFont>
    <p:embeddedFont>
      <p:font typeface="Atkinson Hyperlegible Italics" panose="020B0604020202020204" charset="0"/>
      <p:regular r:id="rId20"/>
    </p:embeddedFont>
    <p:embeddedFont>
      <p:font typeface="TT Firs Neue Bold"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E5E408-7BDF-ECB7-1FFC-78FFE0139EB2}" name="Durita Kastalag" initials="DK" userId="S::DuritaK@vs.fo::409a8c3e-7f2b-4912-9c1e-dbafbdfe257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215" autoAdjust="0"/>
    <p:restoredTop sz="94622" autoAdjust="0"/>
  </p:normalViewPr>
  <p:slideViewPr>
    <p:cSldViewPr>
      <p:cViewPr varScale="1">
        <p:scale>
          <a:sx n="101" d="100"/>
          <a:sy n="101" d="100"/>
        </p:scale>
        <p:origin x="2772"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EA837C-C703-44CB-8406-3DD5D6E95C35}" type="datetimeFigureOut">
              <a:rPr lang="da-DK" smtClean="0"/>
              <a:t>28-05-2026</a:t>
            </a:fld>
            <a:endParaRPr lang="da-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80065A-B877-42BE-8755-5273DFA61D80}" type="slidenum">
              <a:rPr lang="da-DK" smtClean="0"/>
              <a:t>‹#›</a:t>
            </a:fld>
            <a:endParaRPr lang="da-DK"/>
          </a:p>
        </p:txBody>
      </p:sp>
    </p:spTree>
    <p:extLst>
      <p:ext uri="{BB962C8B-B14F-4D97-AF65-F5344CB8AC3E}">
        <p14:creationId xmlns:p14="http://schemas.microsoft.com/office/powerpoint/2010/main" val="1578099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err="1"/>
              <a:t>Gev</a:t>
            </a:r>
            <a:r>
              <a:rPr lang="da-DK" b="1" dirty="0"/>
              <a:t> </a:t>
            </a:r>
            <a:r>
              <a:rPr lang="da-DK" b="1" dirty="0" err="1"/>
              <a:t>gætur</a:t>
            </a:r>
            <a:r>
              <a:rPr lang="da-DK" b="1" dirty="0"/>
              <a:t>:</a:t>
            </a:r>
            <a:r>
              <a:rPr lang="da-DK" dirty="0"/>
              <a:t> </a:t>
            </a:r>
            <a:r>
              <a:rPr lang="da-DK" dirty="0" err="1"/>
              <a:t>Hendan</a:t>
            </a:r>
            <a:r>
              <a:rPr lang="da-DK" dirty="0"/>
              <a:t> slide er </a:t>
            </a:r>
            <a:r>
              <a:rPr lang="da-DK" dirty="0" err="1"/>
              <a:t>bert</a:t>
            </a:r>
            <a:r>
              <a:rPr lang="da-DK" dirty="0"/>
              <a:t> til </a:t>
            </a:r>
            <a:r>
              <a:rPr lang="da-DK" dirty="0" err="1"/>
              <a:t>kunning</a:t>
            </a:r>
            <a:r>
              <a:rPr lang="da-DK" dirty="0"/>
              <a:t> </a:t>
            </a:r>
            <a:r>
              <a:rPr lang="da-DK" dirty="0" err="1"/>
              <a:t>um</a:t>
            </a:r>
            <a:r>
              <a:rPr lang="da-DK" dirty="0"/>
              <a:t> </a:t>
            </a:r>
            <a:r>
              <a:rPr lang="da-DK" dirty="0" err="1"/>
              <a:t>sløg</a:t>
            </a:r>
            <a:r>
              <a:rPr lang="da-DK" dirty="0"/>
              <a:t> av </a:t>
            </a:r>
            <a:r>
              <a:rPr lang="da-DK" dirty="0" err="1"/>
              <a:t>uppihaldsloyvum</a:t>
            </a:r>
            <a:r>
              <a:rPr lang="da-DK" dirty="0"/>
              <a:t>. </a:t>
            </a:r>
            <a:r>
              <a:rPr lang="da-DK" dirty="0" err="1"/>
              <a:t>Um</a:t>
            </a:r>
            <a:r>
              <a:rPr lang="da-DK" dirty="0"/>
              <a:t> </a:t>
            </a:r>
            <a:r>
              <a:rPr lang="da-DK" dirty="0" err="1"/>
              <a:t>fólk</a:t>
            </a:r>
            <a:r>
              <a:rPr lang="da-DK" dirty="0"/>
              <a:t> </a:t>
            </a:r>
            <a:r>
              <a:rPr lang="da-DK" dirty="0" err="1"/>
              <a:t>hava</a:t>
            </a:r>
            <a:r>
              <a:rPr lang="da-DK" dirty="0"/>
              <a:t> </a:t>
            </a:r>
            <a:r>
              <a:rPr lang="da-DK" dirty="0" err="1"/>
              <a:t>spurningar</a:t>
            </a:r>
            <a:r>
              <a:rPr lang="da-DK" dirty="0"/>
              <a:t> </a:t>
            </a:r>
            <a:r>
              <a:rPr lang="da-DK" dirty="0" err="1"/>
              <a:t>ella</a:t>
            </a:r>
            <a:r>
              <a:rPr lang="da-DK" dirty="0"/>
              <a:t> tørv á </a:t>
            </a:r>
            <a:r>
              <a:rPr lang="da-DK" dirty="0" err="1"/>
              <a:t>vegleiðing</a:t>
            </a:r>
            <a:r>
              <a:rPr lang="da-DK" dirty="0"/>
              <a:t>, </a:t>
            </a:r>
            <a:r>
              <a:rPr lang="da-DK" dirty="0" err="1"/>
              <a:t>vísið</a:t>
            </a:r>
            <a:r>
              <a:rPr lang="da-DK" dirty="0"/>
              <a:t> </a:t>
            </a:r>
            <a:r>
              <a:rPr lang="da-DK" dirty="0" err="1"/>
              <a:t>tey</a:t>
            </a:r>
            <a:r>
              <a:rPr lang="da-DK" dirty="0"/>
              <a:t> til Útlendingastovan.</a:t>
            </a:r>
          </a:p>
          <a:p>
            <a:endParaRPr lang="da-DK" dirty="0"/>
          </a:p>
        </p:txBody>
      </p:sp>
      <p:sp>
        <p:nvSpPr>
          <p:cNvPr id="4" name="Slide Number Placeholder 3"/>
          <p:cNvSpPr>
            <a:spLocks noGrp="1"/>
          </p:cNvSpPr>
          <p:nvPr>
            <p:ph type="sldNum" sz="quarter" idx="5"/>
          </p:nvPr>
        </p:nvSpPr>
        <p:spPr/>
        <p:txBody>
          <a:bodyPr/>
          <a:lstStyle/>
          <a:p>
            <a:fld id="{A980065A-B877-42BE-8755-5273DFA61D80}" type="slidenum">
              <a:rPr lang="da-DK" smtClean="0"/>
              <a:t>8</a:t>
            </a:fld>
            <a:endParaRPr lang="da-DK"/>
          </a:p>
        </p:txBody>
      </p:sp>
    </p:spTree>
    <p:extLst>
      <p:ext uri="{BB962C8B-B14F-4D97-AF65-F5344CB8AC3E}">
        <p14:creationId xmlns:p14="http://schemas.microsoft.com/office/powerpoint/2010/main" val="582209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sv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3.svg"/><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6.svg"/><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2.svg"/><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sv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4.svg"/><Relationship Id="rId7" Type="http://schemas.openxmlformats.org/officeDocument/2006/relationships/image" Target="../media/image8.svg"/><Relationship Id="rId2" Type="http://schemas.openxmlformats.org/officeDocument/2006/relationships/image" Target="../media/image13.sv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svg"/><Relationship Id="rId4" Type="http://schemas.openxmlformats.org/officeDocument/2006/relationships/image" Target="../media/image15.sv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F6F9"/>
        </a:solidFill>
        <a:effectLst/>
      </p:bgPr>
    </p:bg>
    <p:spTree>
      <p:nvGrpSpPr>
        <p:cNvPr id="1" name=""/>
        <p:cNvGrpSpPr/>
        <p:nvPr/>
      </p:nvGrpSpPr>
      <p:grpSpPr>
        <a:xfrm>
          <a:off x="0" y="0"/>
          <a:ext cx="0" cy="0"/>
          <a:chOff x="0" y="0"/>
          <a:chExt cx="0" cy="0"/>
        </a:xfrm>
      </p:grpSpPr>
      <p:grpSp>
        <p:nvGrpSpPr>
          <p:cNvPr id="4" name="Group 4"/>
          <p:cNvGrpSpPr/>
          <p:nvPr/>
        </p:nvGrpSpPr>
        <p:grpSpPr>
          <a:xfrm>
            <a:off x="1219200" y="7709368"/>
            <a:ext cx="1855120" cy="953506"/>
            <a:chOff x="0" y="0"/>
            <a:chExt cx="7279818" cy="3741725"/>
          </a:xfrm>
        </p:grpSpPr>
        <p:sp>
          <p:nvSpPr>
            <p:cNvPr id="5" name="Freeform 5"/>
            <p:cNvSpPr/>
            <p:nvPr/>
          </p:nvSpPr>
          <p:spPr>
            <a:xfrm>
              <a:off x="0" y="0"/>
              <a:ext cx="7279767" cy="3741674"/>
            </a:xfrm>
            <a:custGeom>
              <a:avLst/>
              <a:gdLst/>
              <a:ahLst/>
              <a:cxnLst/>
              <a:rect l="l" t="t" r="r" b="b"/>
              <a:pathLst>
                <a:path w="7279767" h="3741674">
                  <a:moveTo>
                    <a:pt x="0" y="0"/>
                  </a:moveTo>
                  <a:lnTo>
                    <a:pt x="7279767" y="0"/>
                  </a:lnTo>
                  <a:lnTo>
                    <a:pt x="7279767" y="3741674"/>
                  </a:lnTo>
                  <a:lnTo>
                    <a:pt x="0" y="3741674"/>
                  </a:lnTo>
                  <a:lnTo>
                    <a:pt x="0" y="0"/>
                  </a:lnTo>
                  <a:close/>
                </a:path>
              </a:pathLst>
            </a:custGeom>
            <a:blipFill>
              <a:blip r:embed="rId2"/>
              <a:stretch>
                <a:fillRect t="-147" b="-149"/>
              </a:stretch>
            </a:blipFill>
          </p:spPr>
          <p:txBody>
            <a:bodyPr/>
            <a:lstStyle/>
            <a:p>
              <a:endParaRPr lang="fo-FO" dirty="0"/>
            </a:p>
          </p:txBody>
        </p:sp>
      </p:grpSp>
      <p:sp>
        <p:nvSpPr>
          <p:cNvPr id="8" name="TextBox 8"/>
          <p:cNvSpPr txBox="1"/>
          <p:nvPr/>
        </p:nvSpPr>
        <p:spPr>
          <a:xfrm>
            <a:off x="1104602" y="4082387"/>
            <a:ext cx="4406534" cy="1696754"/>
          </a:xfrm>
          <a:prstGeom prst="rect">
            <a:avLst/>
          </a:prstGeom>
        </p:spPr>
        <p:txBody>
          <a:bodyPr lIns="0" tIns="0" rIns="0" bIns="0" rtlCol="0" anchor="t">
            <a:spAutoFit/>
          </a:bodyPr>
          <a:lstStyle/>
          <a:p>
            <a:pPr algn="l">
              <a:lnSpc>
                <a:spcPts val="4422"/>
              </a:lnSpc>
            </a:pPr>
            <a:r>
              <a:rPr lang="en-US" sz="4422" b="1" dirty="0">
                <a:solidFill>
                  <a:srgbClr val="100F0D"/>
                </a:solidFill>
                <a:latin typeface="TT Firs Neue Bold"/>
                <a:ea typeface="TT Firs Neue Bold"/>
                <a:cs typeface="TT Firs Neue Bold"/>
                <a:sym typeface="TT Firs Neue Bold"/>
              </a:rPr>
              <a:t>Welcome to the Faroe Islands</a:t>
            </a:r>
          </a:p>
        </p:txBody>
      </p:sp>
      <p:pic>
        <p:nvPicPr>
          <p:cNvPr id="10" name="Picture 9">
            <a:extLst>
              <a:ext uri="{FF2B5EF4-FFF2-40B4-BE49-F238E27FC236}">
                <a16:creationId xmlns:a16="http://schemas.microsoft.com/office/drawing/2014/main" id="{0585E43A-D23B-0D7E-165C-032AC4A3C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200" y="1635114"/>
            <a:ext cx="8414299" cy="6591300"/>
          </a:xfrm>
          <a:prstGeom prst="rect">
            <a:avLst/>
          </a:prstGeom>
        </p:spPr>
      </p:pic>
      <p:sp>
        <p:nvSpPr>
          <p:cNvPr id="11" name="TextBox 10">
            <a:extLst>
              <a:ext uri="{FF2B5EF4-FFF2-40B4-BE49-F238E27FC236}">
                <a16:creationId xmlns:a16="http://schemas.microsoft.com/office/drawing/2014/main" id="{ABF91A18-8CA8-D1F5-2123-3DD008B904FB}"/>
              </a:ext>
            </a:extLst>
          </p:cNvPr>
          <p:cNvSpPr txBox="1"/>
          <p:nvPr/>
        </p:nvSpPr>
        <p:spPr>
          <a:xfrm>
            <a:off x="990600" y="1306075"/>
            <a:ext cx="2590800" cy="369332"/>
          </a:xfrm>
          <a:prstGeom prst="rect">
            <a:avLst/>
          </a:prstGeom>
          <a:noFill/>
        </p:spPr>
        <p:txBody>
          <a:bodyPr wrap="square" rtlCol="0">
            <a:spAutoFit/>
          </a:bodyPr>
          <a:lstStyle/>
          <a:p>
            <a:r>
              <a:rPr lang="fo-FO" dirty="0"/>
              <a:t>Set títt </a:t>
            </a:r>
            <a:r>
              <a:rPr lang="fo-FO" dirty="0" err="1"/>
              <a:t>logo</a:t>
            </a:r>
            <a:r>
              <a:rPr lang="fo-FO" dirty="0"/>
              <a:t>/ búmerki her</a:t>
            </a:r>
            <a:endParaRPr lang="da-DK" dirty="0"/>
          </a:p>
        </p:txBody>
      </p:sp>
      <p:sp>
        <p:nvSpPr>
          <p:cNvPr id="12" name="TextBox 8">
            <a:extLst>
              <a:ext uri="{FF2B5EF4-FFF2-40B4-BE49-F238E27FC236}">
                <a16:creationId xmlns:a16="http://schemas.microsoft.com/office/drawing/2014/main" id="{1F67AD3D-DECE-E6E4-1473-3DA034BD3433}"/>
              </a:ext>
            </a:extLst>
          </p:cNvPr>
          <p:cNvSpPr txBox="1"/>
          <p:nvPr/>
        </p:nvSpPr>
        <p:spPr>
          <a:xfrm>
            <a:off x="1395383" y="7547785"/>
            <a:ext cx="1676399" cy="161583"/>
          </a:xfrm>
          <a:prstGeom prst="rect">
            <a:avLst/>
          </a:prstGeom>
        </p:spPr>
        <p:txBody>
          <a:bodyPr wrap="square" lIns="0" tIns="0" rIns="0" bIns="0" rtlCol="0" anchor="t">
            <a:spAutoFit/>
          </a:bodyPr>
          <a:lstStyle/>
          <a:p>
            <a:pPr algn="l">
              <a:lnSpc>
                <a:spcPts val="1200"/>
              </a:lnSpc>
            </a:pPr>
            <a:r>
              <a:rPr lang="en-US" sz="1200" dirty="0">
                <a:solidFill>
                  <a:srgbClr val="100F0D"/>
                </a:solidFill>
                <a:latin typeface="TT Firs Neue Bold" panose="020B0604020202020204" charset="0"/>
                <a:ea typeface="TT Firs Neue Bold"/>
                <a:cs typeface="TT Firs Neue Bold"/>
                <a:sym typeface="TT Firs Neue Bold"/>
              </a:rPr>
              <a:t>In cooperation with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F6F9"/>
        </a:solidFill>
        <a:effectLst/>
      </p:bgPr>
    </p:bg>
    <p:spTree>
      <p:nvGrpSpPr>
        <p:cNvPr id="1" name=""/>
        <p:cNvGrpSpPr/>
        <p:nvPr/>
      </p:nvGrpSpPr>
      <p:grpSpPr>
        <a:xfrm>
          <a:off x="0" y="0"/>
          <a:ext cx="0" cy="0"/>
          <a:chOff x="0" y="0"/>
          <a:chExt cx="0" cy="0"/>
        </a:xfrm>
      </p:grpSpPr>
      <p:sp>
        <p:nvSpPr>
          <p:cNvPr id="2" name="Freeform 2"/>
          <p:cNvSpPr/>
          <p:nvPr/>
        </p:nvSpPr>
        <p:spPr>
          <a:xfrm flipV="1">
            <a:off x="1028700" y="1028700"/>
            <a:ext cx="349140" cy="349140"/>
          </a:xfrm>
          <a:custGeom>
            <a:avLst/>
            <a:gdLst/>
            <a:ahLst/>
            <a:cxnLst/>
            <a:rect l="l" t="t" r="r" b="b"/>
            <a:pathLst>
              <a:path w="349140" h="349140">
                <a:moveTo>
                  <a:pt x="0" y="349140"/>
                </a:moveTo>
                <a:lnTo>
                  <a:pt x="349140" y="349140"/>
                </a:lnTo>
                <a:lnTo>
                  <a:pt x="349140" y="0"/>
                </a:lnTo>
                <a:lnTo>
                  <a:pt x="0" y="0"/>
                </a:lnTo>
                <a:lnTo>
                  <a:pt x="0" y="34914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o-FO"/>
          </a:p>
        </p:txBody>
      </p:sp>
      <p:sp>
        <p:nvSpPr>
          <p:cNvPr id="3" name="TextBox 3"/>
          <p:cNvSpPr txBox="1"/>
          <p:nvPr/>
        </p:nvSpPr>
        <p:spPr>
          <a:xfrm>
            <a:off x="8480640" y="9922887"/>
            <a:ext cx="1288743" cy="63823"/>
          </a:xfrm>
          <a:prstGeom prst="rect">
            <a:avLst/>
          </a:prstGeom>
        </p:spPr>
        <p:txBody>
          <a:bodyPr lIns="0" tIns="0" rIns="0" bIns="0" rtlCol="0" anchor="t">
            <a:spAutoFit/>
          </a:bodyPr>
          <a:lstStyle/>
          <a:p>
            <a:pPr algn="ctr">
              <a:lnSpc>
                <a:spcPts val="692"/>
              </a:lnSpc>
            </a:pPr>
            <a:r>
              <a:rPr lang="en-US" sz="769" i="1" spc="23">
                <a:solidFill>
                  <a:srgbClr val="100F0D"/>
                </a:solidFill>
                <a:latin typeface="Atkinson Hyperlegible Italics"/>
                <a:ea typeface="Atkinson Hyperlegible Italics"/>
                <a:cs typeface="Atkinson Hyperlegible Italics"/>
                <a:sym typeface="Atkinson Hyperlegible Italics"/>
              </a:rPr>
              <a:t>8</a:t>
            </a:r>
          </a:p>
        </p:txBody>
      </p:sp>
      <p:grpSp>
        <p:nvGrpSpPr>
          <p:cNvPr id="4" name="Group 4"/>
          <p:cNvGrpSpPr/>
          <p:nvPr/>
        </p:nvGrpSpPr>
        <p:grpSpPr>
          <a:xfrm>
            <a:off x="0" y="9843840"/>
            <a:ext cx="18288000" cy="443160"/>
            <a:chOff x="0" y="0"/>
            <a:chExt cx="4816593" cy="116717"/>
          </a:xfrm>
        </p:grpSpPr>
        <p:sp>
          <p:nvSpPr>
            <p:cNvPr id="5" name="Freeform 5"/>
            <p:cNvSpPr/>
            <p:nvPr/>
          </p:nvSpPr>
          <p:spPr>
            <a:xfrm>
              <a:off x="0" y="0"/>
              <a:ext cx="4816592" cy="116717"/>
            </a:xfrm>
            <a:custGeom>
              <a:avLst/>
              <a:gdLst/>
              <a:ahLst/>
              <a:cxnLst/>
              <a:rect l="l" t="t" r="r" b="b"/>
              <a:pathLst>
                <a:path w="4816592" h="116717">
                  <a:moveTo>
                    <a:pt x="0" y="0"/>
                  </a:moveTo>
                  <a:lnTo>
                    <a:pt x="4816592" y="0"/>
                  </a:lnTo>
                  <a:lnTo>
                    <a:pt x="4816592" y="116717"/>
                  </a:lnTo>
                  <a:lnTo>
                    <a:pt x="0" y="116717"/>
                  </a:lnTo>
                  <a:close/>
                </a:path>
              </a:pathLst>
            </a:custGeom>
            <a:solidFill>
              <a:srgbClr val="DF3A39"/>
            </a:solidFill>
          </p:spPr>
          <p:txBody>
            <a:bodyPr/>
            <a:lstStyle/>
            <a:p>
              <a:endParaRPr lang="fo-FO"/>
            </a:p>
          </p:txBody>
        </p:sp>
        <p:sp>
          <p:nvSpPr>
            <p:cNvPr id="6" name="TextBox 6"/>
            <p:cNvSpPr txBox="1"/>
            <p:nvPr/>
          </p:nvSpPr>
          <p:spPr>
            <a:xfrm>
              <a:off x="0" y="38100"/>
              <a:ext cx="4816593" cy="78617"/>
            </a:xfrm>
            <a:prstGeom prst="rect">
              <a:avLst/>
            </a:prstGeom>
          </p:spPr>
          <p:txBody>
            <a:bodyPr lIns="50800" tIns="50800" rIns="50800" bIns="50800" rtlCol="0" anchor="ctr"/>
            <a:lstStyle/>
            <a:p>
              <a:pPr algn="ctr">
                <a:lnSpc>
                  <a:spcPts val="2402"/>
                </a:lnSpc>
              </a:pPr>
              <a:endParaRPr/>
            </a:p>
          </p:txBody>
        </p:sp>
      </p:grpSp>
      <p:grpSp>
        <p:nvGrpSpPr>
          <p:cNvPr id="7" name="Group 7"/>
          <p:cNvGrpSpPr/>
          <p:nvPr/>
        </p:nvGrpSpPr>
        <p:grpSpPr>
          <a:xfrm>
            <a:off x="15404180" y="1037641"/>
            <a:ext cx="1855120" cy="953506"/>
            <a:chOff x="0" y="0"/>
            <a:chExt cx="7279818" cy="3741725"/>
          </a:xfrm>
        </p:grpSpPr>
        <p:sp>
          <p:nvSpPr>
            <p:cNvPr id="8" name="Freeform 8"/>
            <p:cNvSpPr/>
            <p:nvPr/>
          </p:nvSpPr>
          <p:spPr>
            <a:xfrm>
              <a:off x="0" y="0"/>
              <a:ext cx="7279767" cy="3741674"/>
            </a:xfrm>
            <a:custGeom>
              <a:avLst/>
              <a:gdLst/>
              <a:ahLst/>
              <a:cxnLst/>
              <a:rect l="l" t="t" r="r" b="b"/>
              <a:pathLst>
                <a:path w="7279767" h="3741674">
                  <a:moveTo>
                    <a:pt x="0" y="0"/>
                  </a:moveTo>
                  <a:lnTo>
                    <a:pt x="7279767" y="0"/>
                  </a:lnTo>
                  <a:lnTo>
                    <a:pt x="7279767" y="3741674"/>
                  </a:lnTo>
                  <a:lnTo>
                    <a:pt x="0" y="3741674"/>
                  </a:lnTo>
                  <a:lnTo>
                    <a:pt x="0" y="0"/>
                  </a:lnTo>
                  <a:close/>
                </a:path>
              </a:pathLst>
            </a:custGeom>
            <a:blipFill>
              <a:blip r:embed="rId3"/>
              <a:stretch>
                <a:fillRect t="-147" b="-149"/>
              </a:stretch>
            </a:blipFill>
          </p:spPr>
          <p:txBody>
            <a:bodyPr/>
            <a:lstStyle/>
            <a:p>
              <a:endParaRPr lang="fo-FO"/>
            </a:p>
          </p:txBody>
        </p:sp>
      </p:grpSp>
      <p:sp>
        <p:nvSpPr>
          <p:cNvPr id="9" name="Freeform 9"/>
          <p:cNvSpPr/>
          <p:nvPr/>
        </p:nvSpPr>
        <p:spPr>
          <a:xfrm>
            <a:off x="1028700" y="4279062"/>
            <a:ext cx="1663803" cy="1566452"/>
          </a:xfrm>
          <a:custGeom>
            <a:avLst/>
            <a:gdLst/>
            <a:ahLst/>
            <a:cxnLst/>
            <a:rect l="l" t="t" r="r" b="b"/>
            <a:pathLst>
              <a:path w="1663803" h="1566452">
                <a:moveTo>
                  <a:pt x="0" y="0"/>
                </a:moveTo>
                <a:lnTo>
                  <a:pt x="1663803" y="0"/>
                </a:lnTo>
                <a:lnTo>
                  <a:pt x="1663803" y="1566453"/>
                </a:lnTo>
                <a:lnTo>
                  <a:pt x="0" y="1566453"/>
                </a:lnTo>
                <a:lnTo>
                  <a:pt x="0" y="0"/>
                </a:lnTo>
                <a:close/>
              </a:path>
            </a:pathLst>
          </a:custGeom>
          <a:blipFill>
            <a:blip r:embed="rId4"/>
            <a:stretch>
              <a:fillRect l="-14312" t="-70659" r="-222230" b="-67645"/>
            </a:stretch>
          </a:blipFill>
        </p:spPr>
        <p:txBody>
          <a:bodyPr/>
          <a:lstStyle/>
          <a:p>
            <a:endParaRPr lang="fo-FO"/>
          </a:p>
        </p:txBody>
      </p:sp>
      <p:sp>
        <p:nvSpPr>
          <p:cNvPr id="10" name="Freeform 10"/>
          <p:cNvSpPr/>
          <p:nvPr/>
        </p:nvSpPr>
        <p:spPr>
          <a:xfrm>
            <a:off x="6856367" y="4238430"/>
            <a:ext cx="1353561" cy="1353561"/>
          </a:xfrm>
          <a:custGeom>
            <a:avLst/>
            <a:gdLst/>
            <a:ahLst/>
            <a:cxnLst/>
            <a:rect l="l" t="t" r="r" b="b"/>
            <a:pathLst>
              <a:path w="1353561" h="1353561">
                <a:moveTo>
                  <a:pt x="0" y="0"/>
                </a:moveTo>
                <a:lnTo>
                  <a:pt x="1353561" y="0"/>
                </a:lnTo>
                <a:lnTo>
                  <a:pt x="1353561" y="1353561"/>
                </a:lnTo>
                <a:lnTo>
                  <a:pt x="0" y="1353561"/>
                </a:lnTo>
                <a:lnTo>
                  <a:pt x="0" y="0"/>
                </a:lnTo>
                <a:close/>
              </a:path>
            </a:pathLst>
          </a:custGeom>
          <a:blipFill>
            <a:blip r:embed="rId4"/>
            <a:stretch>
              <a:fillRect l="-114444" t="-59699" r="-113452" b="-58898"/>
            </a:stretch>
          </a:blipFill>
        </p:spPr>
        <p:txBody>
          <a:bodyPr/>
          <a:lstStyle/>
          <a:p>
            <a:endParaRPr lang="fo-FO"/>
          </a:p>
        </p:txBody>
      </p:sp>
      <p:sp>
        <p:nvSpPr>
          <p:cNvPr id="11" name="Freeform 11"/>
          <p:cNvSpPr/>
          <p:nvPr/>
        </p:nvSpPr>
        <p:spPr>
          <a:xfrm>
            <a:off x="12336811" y="4116640"/>
            <a:ext cx="1480955" cy="1353561"/>
          </a:xfrm>
          <a:custGeom>
            <a:avLst/>
            <a:gdLst/>
            <a:ahLst/>
            <a:cxnLst/>
            <a:rect l="l" t="t" r="r" b="b"/>
            <a:pathLst>
              <a:path w="1480955" h="1353561">
                <a:moveTo>
                  <a:pt x="0" y="0"/>
                </a:moveTo>
                <a:lnTo>
                  <a:pt x="1480955" y="0"/>
                </a:lnTo>
                <a:lnTo>
                  <a:pt x="1480955" y="1353560"/>
                </a:lnTo>
                <a:lnTo>
                  <a:pt x="0" y="1353560"/>
                </a:lnTo>
                <a:lnTo>
                  <a:pt x="0" y="0"/>
                </a:lnTo>
                <a:close/>
              </a:path>
            </a:pathLst>
          </a:custGeom>
          <a:blipFill>
            <a:blip r:embed="rId4"/>
            <a:stretch>
              <a:fillRect l="-211879" t="-67326" r="-9067" b="-66776"/>
            </a:stretch>
          </a:blipFill>
        </p:spPr>
        <p:txBody>
          <a:bodyPr/>
          <a:lstStyle/>
          <a:p>
            <a:endParaRPr lang="fo-FO"/>
          </a:p>
        </p:txBody>
      </p:sp>
      <p:sp>
        <p:nvSpPr>
          <p:cNvPr id="12" name="TextBox 12"/>
          <p:cNvSpPr txBox="1"/>
          <p:nvPr/>
        </p:nvSpPr>
        <p:spPr>
          <a:xfrm>
            <a:off x="1279294" y="1241347"/>
            <a:ext cx="4605505" cy="357167"/>
          </a:xfrm>
          <a:prstGeom prst="rect">
            <a:avLst/>
          </a:prstGeom>
        </p:spPr>
        <p:txBody>
          <a:bodyPr lIns="0" tIns="0" rIns="0" bIns="0" rtlCol="0" anchor="t">
            <a:spAutoFit/>
          </a:bodyPr>
          <a:lstStyle/>
          <a:p>
            <a:pPr algn="l">
              <a:lnSpc>
                <a:spcPts val="2883"/>
              </a:lnSpc>
            </a:pPr>
            <a:r>
              <a:rPr lang="en-US" sz="2402" b="1">
                <a:solidFill>
                  <a:srgbClr val="DF3A39"/>
                </a:solidFill>
                <a:latin typeface="TT Firs Neue Bold"/>
                <a:ea typeface="TT Firs Neue Bold"/>
                <a:cs typeface="TT Firs Neue Bold"/>
                <a:sym typeface="TT Firs Neue Bold"/>
              </a:rPr>
              <a:t>Interpretation</a:t>
            </a:r>
          </a:p>
        </p:txBody>
      </p:sp>
      <p:sp>
        <p:nvSpPr>
          <p:cNvPr id="13" name="TextBox 13"/>
          <p:cNvSpPr txBox="1"/>
          <p:nvPr/>
        </p:nvSpPr>
        <p:spPr>
          <a:xfrm>
            <a:off x="8344657" y="4764845"/>
            <a:ext cx="3237743" cy="2297360"/>
          </a:xfrm>
          <a:prstGeom prst="rect">
            <a:avLst/>
          </a:prstGeom>
        </p:spPr>
        <p:txBody>
          <a:bodyPr lIns="0" tIns="0" rIns="0" bIns="0" rtlCol="0" anchor="t">
            <a:spAutoFit/>
          </a:bodyPr>
          <a:lstStyle/>
          <a:p>
            <a:pPr marL="140334" lvl="1">
              <a:lnSpc>
                <a:spcPts val="1819"/>
              </a:lnSpc>
            </a:pPr>
            <a:r>
              <a:rPr lang="en-US" sz="1300" spc="34" dirty="0">
                <a:solidFill>
                  <a:srgbClr val="100F0D"/>
                </a:solidFill>
                <a:latin typeface="Atkinson Hyperlegible"/>
              </a:rPr>
              <a:t>Inform the person you will be meeting with as early as possible that you need an interpreter and which language the interpretation should be in.</a:t>
            </a:r>
          </a:p>
          <a:p>
            <a:pPr marL="140334" lvl="1">
              <a:lnSpc>
                <a:spcPts val="1819"/>
              </a:lnSpc>
            </a:pPr>
            <a:endParaRPr lang="en-US" sz="1300" spc="34" dirty="0">
              <a:solidFill>
                <a:srgbClr val="100F0D"/>
              </a:solidFill>
              <a:latin typeface="Atkinson Hyperlegible"/>
              <a:sym typeface="Atkinson Hyperlegible"/>
            </a:endParaRPr>
          </a:p>
          <a:p>
            <a:pPr marL="140334" lvl="1">
              <a:lnSpc>
                <a:spcPts val="1819"/>
              </a:lnSpc>
            </a:pPr>
            <a:r>
              <a:rPr lang="en-US" sz="1300" spc="34" dirty="0">
                <a:solidFill>
                  <a:srgbClr val="100F0D"/>
                </a:solidFill>
                <a:latin typeface="Atkinson Hyperlegible"/>
                <a:sym typeface="Atkinson Hyperlegible"/>
              </a:rPr>
              <a:t>Depending on the situation, interpretation may be provided free of charge. Please check beforehand who will pay.</a:t>
            </a:r>
          </a:p>
          <a:p>
            <a:pPr marL="584208" lvl="2" indent="-194736" algn="l">
              <a:lnSpc>
                <a:spcPts val="1819"/>
              </a:lnSpc>
            </a:pPr>
            <a:endParaRPr lang="en-US" sz="1299" spc="38" dirty="0">
              <a:solidFill>
                <a:srgbClr val="100F0D"/>
              </a:solidFill>
              <a:latin typeface="Atkinson Hyperlegible"/>
              <a:ea typeface="Atkinson Hyperlegible"/>
              <a:cs typeface="Atkinson Hyperlegible"/>
              <a:sym typeface="Atkinson Hyperlegible"/>
            </a:endParaRPr>
          </a:p>
        </p:txBody>
      </p:sp>
      <p:sp>
        <p:nvSpPr>
          <p:cNvPr id="14" name="TextBox 14"/>
          <p:cNvSpPr txBox="1"/>
          <p:nvPr/>
        </p:nvSpPr>
        <p:spPr>
          <a:xfrm>
            <a:off x="2921685" y="4152900"/>
            <a:ext cx="2688729" cy="238284"/>
          </a:xfrm>
          <a:prstGeom prst="rect">
            <a:avLst/>
          </a:prstGeom>
        </p:spPr>
        <p:txBody>
          <a:bodyPr lIns="0" tIns="0" rIns="0" bIns="0" rtlCol="0" anchor="t">
            <a:spAutoFit/>
          </a:bodyPr>
          <a:lstStyle/>
          <a:p>
            <a:pPr algn="l">
              <a:lnSpc>
                <a:spcPts val="2098"/>
              </a:lnSpc>
            </a:pPr>
            <a:r>
              <a:rPr lang="en-US" sz="1500" b="1" spc="44" dirty="0">
                <a:solidFill>
                  <a:srgbClr val="100F0D"/>
                </a:solidFill>
                <a:latin typeface="Atkinson Hyperlegible Bold"/>
                <a:ea typeface="Atkinson Hyperlegible Bold"/>
                <a:cs typeface="Atkinson Hyperlegible Bold"/>
                <a:sym typeface="Atkinson Hyperlegible Bold"/>
              </a:rPr>
              <a:t>Your Right to an Interpreter</a:t>
            </a:r>
          </a:p>
        </p:txBody>
      </p:sp>
      <p:sp>
        <p:nvSpPr>
          <p:cNvPr id="15" name="TextBox 15"/>
          <p:cNvSpPr txBox="1"/>
          <p:nvPr/>
        </p:nvSpPr>
        <p:spPr>
          <a:xfrm>
            <a:off x="2921685" y="4764845"/>
            <a:ext cx="3193295" cy="1963936"/>
          </a:xfrm>
          <a:prstGeom prst="rect">
            <a:avLst/>
          </a:prstGeom>
        </p:spPr>
        <p:txBody>
          <a:bodyPr lIns="0" tIns="0" rIns="0" bIns="0" rtlCol="0" anchor="t">
            <a:spAutoFit/>
          </a:bodyPr>
          <a:lstStyle/>
          <a:p>
            <a:pPr algn="l">
              <a:lnSpc>
                <a:spcPts val="1622"/>
              </a:lnSpc>
            </a:pPr>
            <a:r>
              <a:rPr lang="en-US" sz="1300" spc="34" dirty="0">
                <a:solidFill>
                  <a:srgbClr val="100F0D"/>
                </a:solidFill>
                <a:latin typeface="Atkinson Hyperlegible"/>
                <a:ea typeface="Atkinson Hyperlegible"/>
                <a:cs typeface="Atkinson Hyperlegible"/>
                <a:sym typeface="Atkinson Hyperlegible"/>
              </a:rPr>
              <a:t>You have the right to ask for an interpreter when you need help understanding important information. </a:t>
            </a:r>
          </a:p>
          <a:p>
            <a:pPr algn="l">
              <a:lnSpc>
                <a:spcPts val="1622"/>
              </a:lnSpc>
            </a:pPr>
            <a:endParaRPr lang="en-US" sz="1158" spc="34" dirty="0">
              <a:solidFill>
                <a:srgbClr val="100F0D"/>
              </a:solidFill>
              <a:latin typeface="Atkinson Hyperlegible"/>
              <a:ea typeface="Atkinson Hyperlegible"/>
              <a:cs typeface="Atkinson Hyperlegible"/>
              <a:sym typeface="Atkinson Hyperlegible"/>
            </a:endParaRPr>
          </a:p>
          <a:p>
            <a:pPr algn="l">
              <a:lnSpc>
                <a:spcPts val="1819"/>
              </a:lnSpc>
            </a:pPr>
            <a:r>
              <a:rPr lang="en-US" sz="1299" spc="38" dirty="0">
                <a:solidFill>
                  <a:srgbClr val="100F0D"/>
                </a:solidFill>
                <a:latin typeface="Atkinson Hyperlegible"/>
                <a:ea typeface="Atkinson Hyperlegible"/>
                <a:cs typeface="Atkinson Hyperlegible"/>
                <a:sym typeface="Atkinson Hyperlegible"/>
              </a:rPr>
              <a:t>This applies to situations such as health appointments, conversations with schools, daycares, or other official discussions where you must fully understand what is being said. </a:t>
            </a:r>
          </a:p>
        </p:txBody>
      </p:sp>
      <p:sp>
        <p:nvSpPr>
          <p:cNvPr id="16" name="TextBox 16"/>
          <p:cNvSpPr txBox="1"/>
          <p:nvPr/>
        </p:nvSpPr>
        <p:spPr>
          <a:xfrm>
            <a:off x="8480640" y="4164755"/>
            <a:ext cx="3406560" cy="255968"/>
          </a:xfrm>
          <a:prstGeom prst="rect">
            <a:avLst/>
          </a:prstGeom>
        </p:spPr>
        <p:txBody>
          <a:bodyPr wrap="square" lIns="0" tIns="0" rIns="0" bIns="0" rtlCol="0" anchor="t">
            <a:spAutoFit/>
          </a:bodyPr>
          <a:lstStyle/>
          <a:p>
            <a:pPr algn="l">
              <a:lnSpc>
                <a:spcPts val="2098"/>
              </a:lnSpc>
            </a:pPr>
            <a:r>
              <a:rPr lang="en-US" sz="1500" b="1" spc="44" dirty="0">
                <a:solidFill>
                  <a:srgbClr val="100F0D"/>
                </a:solidFill>
                <a:latin typeface="Atkinson Hyperlegible Bold"/>
                <a:ea typeface="Atkinson Hyperlegible Bold"/>
                <a:cs typeface="Atkinson Hyperlegible Bold"/>
                <a:sym typeface="Atkinson Hyperlegible Bold"/>
              </a:rPr>
              <a:t>How to Request an Interpreter</a:t>
            </a:r>
          </a:p>
        </p:txBody>
      </p:sp>
      <p:sp>
        <p:nvSpPr>
          <p:cNvPr id="17" name="TextBox 17"/>
          <p:cNvSpPr txBox="1"/>
          <p:nvPr/>
        </p:nvSpPr>
        <p:spPr>
          <a:xfrm>
            <a:off x="14066008" y="4124123"/>
            <a:ext cx="2960223" cy="238284"/>
          </a:xfrm>
          <a:prstGeom prst="rect">
            <a:avLst/>
          </a:prstGeom>
        </p:spPr>
        <p:txBody>
          <a:bodyPr lIns="0" tIns="0" rIns="0" bIns="0" rtlCol="0" anchor="t">
            <a:spAutoFit/>
          </a:bodyPr>
          <a:lstStyle/>
          <a:p>
            <a:pPr algn="l">
              <a:lnSpc>
                <a:spcPts val="2098"/>
              </a:lnSpc>
            </a:pPr>
            <a:r>
              <a:rPr lang="en-US" sz="1500" b="1" spc="44">
                <a:solidFill>
                  <a:srgbClr val="100F0D"/>
                </a:solidFill>
                <a:latin typeface="Atkinson Hyperlegible Bold"/>
                <a:ea typeface="Atkinson Hyperlegible Bold"/>
                <a:cs typeface="Atkinson Hyperlegible Bold"/>
                <a:sym typeface="Atkinson Hyperlegible Bold"/>
              </a:rPr>
              <a:t>What an Interpreter Does </a:t>
            </a:r>
          </a:p>
        </p:txBody>
      </p:sp>
      <p:sp>
        <p:nvSpPr>
          <p:cNvPr id="18" name="TextBox 18"/>
          <p:cNvSpPr txBox="1"/>
          <p:nvPr/>
        </p:nvSpPr>
        <p:spPr>
          <a:xfrm>
            <a:off x="13944600" y="4764845"/>
            <a:ext cx="3046527" cy="1374094"/>
          </a:xfrm>
          <a:prstGeom prst="rect">
            <a:avLst/>
          </a:prstGeom>
        </p:spPr>
        <p:txBody>
          <a:bodyPr lIns="0" tIns="0" rIns="0" bIns="0" rtlCol="0" anchor="t">
            <a:spAutoFit/>
          </a:bodyPr>
          <a:lstStyle/>
          <a:p>
            <a:pPr marL="426084" lvl="1" indent="-285750" algn="l">
              <a:lnSpc>
                <a:spcPts val="1819"/>
              </a:lnSpc>
              <a:buFont typeface="Arial" panose="020B0604020202020204" pitchFamily="34" charset="0"/>
              <a:buChar char="•"/>
            </a:pPr>
            <a:r>
              <a:rPr lang="en-US" sz="1300" spc="38" dirty="0">
                <a:solidFill>
                  <a:srgbClr val="100F0D"/>
                </a:solidFill>
                <a:latin typeface="Atkinson Hyperlegible"/>
                <a:ea typeface="Atkinson Hyperlegible"/>
                <a:cs typeface="Atkinson Hyperlegible"/>
                <a:sym typeface="Atkinson Hyperlegible"/>
              </a:rPr>
              <a:t>Interpreter translate everything neutrally and confidentially. </a:t>
            </a:r>
          </a:p>
          <a:p>
            <a:pPr marL="426084" lvl="1" indent="-285750" algn="l">
              <a:lnSpc>
                <a:spcPts val="1819"/>
              </a:lnSpc>
              <a:buFont typeface="Arial" panose="020B0604020202020204" pitchFamily="34" charset="0"/>
              <a:buChar char="•"/>
            </a:pPr>
            <a:r>
              <a:rPr lang="en-US" sz="1300" spc="34" dirty="0">
                <a:solidFill>
                  <a:srgbClr val="100F0D"/>
                </a:solidFill>
                <a:latin typeface="Atkinson Hyperlegible"/>
                <a:ea typeface="Atkinson Hyperlegible"/>
                <a:cs typeface="Atkinson Hyperlegible"/>
                <a:sym typeface="Atkinson Hyperlegible"/>
              </a:rPr>
              <a:t>They do not give opinions or advice.</a:t>
            </a:r>
          </a:p>
          <a:p>
            <a:pPr marL="426084" lvl="1" indent="-285750" algn="l">
              <a:lnSpc>
                <a:spcPts val="1819"/>
              </a:lnSpc>
              <a:buFont typeface="Arial" panose="020B0604020202020204" pitchFamily="34" charset="0"/>
              <a:buChar char="•"/>
            </a:pPr>
            <a:r>
              <a:rPr lang="en-US" sz="1300" spc="34" dirty="0">
                <a:solidFill>
                  <a:srgbClr val="100F0D"/>
                </a:solidFill>
                <a:latin typeface="Atkinson Hyperlegible"/>
                <a:ea typeface="Atkinson Hyperlegible"/>
                <a:cs typeface="Atkinson Hyperlegible"/>
                <a:sym typeface="Atkinson Hyperlegible"/>
              </a:rPr>
              <a:t>Their role is to ensure accurate communication.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F6F9"/>
        </a:solidFill>
        <a:effectLst/>
      </p:bgPr>
    </p:bg>
    <p:spTree>
      <p:nvGrpSpPr>
        <p:cNvPr id="1" name=""/>
        <p:cNvGrpSpPr/>
        <p:nvPr/>
      </p:nvGrpSpPr>
      <p:grpSpPr>
        <a:xfrm>
          <a:off x="0" y="0"/>
          <a:ext cx="0" cy="0"/>
          <a:chOff x="0" y="0"/>
          <a:chExt cx="0" cy="0"/>
        </a:xfrm>
      </p:grpSpPr>
      <p:sp>
        <p:nvSpPr>
          <p:cNvPr id="2" name="Freeform 2"/>
          <p:cNvSpPr/>
          <p:nvPr/>
        </p:nvSpPr>
        <p:spPr>
          <a:xfrm flipV="1">
            <a:off x="1028700" y="1028700"/>
            <a:ext cx="437528" cy="437528"/>
          </a:xfrm>
          <a:custGeom>
            <a:avLst/>
            <a:gdLst/>
            <a:ahLst/>
            <a:cxnLst/>
            <a:rect l="l" t="t" r="r" b="b"/>
            <a:pathLst>
              <a:path w="437528" h="437528">
                <a:moveTo>
                  <a:pt x="0" y="437528"/>
                </a:moveTo>
                <a:lnTo>
                  <a:pt x="437528" y="437528"/>
                </a:lnTo>
                <a:lnTo>
                  <a:pt x="437528" y="0"/>
                </a:lnTo>
                <a:lnTo>
                  <a:pt x="0" y="0"/>
                </a:lnTo>
                <a:lnTo>
                  <a:pt x="0" y="437528"/>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o-FO"/>
          </a:p>
        </p:txBody>
      </p:sp>
      <p:grpSp>
        <p:nvGrpSpPr>
          <p:cNvPr id="3" name="Group 3"/>
          <p:cNvGrpSpPr/>
          <p:nvPr/>
        </p:nvGrpSpPr>
        <p:grpSpPr>
          <a:xfrm>
            <a:off x="9821306" y="1177583"/>
            <a:ext cx="7931835" cy="7931835"/>
            <a:chOff x="0" y="0"/>
            <a:chExt cx="12253278" cy="12253278"/>
          </a:xfrm>
        </p:grpSpPr>
        <p:sp>
          <p:nvSpPr>
            <p:cNvPr id="4" name="Freeform 4"/>
            <p:cNvSpPr/>
            <p:nvPr/>
          </p:nvSpPr>
          <p:spPr>
            <a:xfrm>
              <a:off x="0" y="0"/>
              <a:ext cx="12253341" cy="12253341"/>
            </a:xfrm>
            <a:custGeom>
              <a:avLst/>
              <a:gdLst/>
              <a:ahLst/>
              <a:cxnLst/>
              <a:rect l="l" t="t" r="r" b="b"/>
              <a:pathLst>
                <a:path w="12253341" h="12253341">
                  <a:moveTo>
                    <a:pt x="0" y="0"/>
                  </a:moveTo>
                  <a:lnTo>
                    <a:pt x="12253341" y="0"/>
                  </a:lnTo>
                  <a:lnTo>
                    <a:pt x="12253341" y="12253341"/>
                  </a:lnTo>
                  <a:lnTo>
                    <a:pt x="0" y="12253341"/>
                  </a:lnTo>
                  <a:lnTo>
                    <a:pt x="0" y="0"/>
                  </a:lnTo>
                  <a:close/>
                </a:path>
              </a:pathLst>
            </a:custGeom>
            <a:blipFill>
              <a:blip r:embed="rId3"/>
              <a:stretch>
                <a:fillRect/>
              </a:stretch>
            </a:blipFill>
          </p:spPr>
          <p:txBody>
            <a:bodyPr/>
            <a:lstStyle/>
            <a:p>
              <a:endParaRPr lang="fo-FO"/>
            </a:p>
          </p:txBody>
        </p:sp>
      </p:grpSp>
      <p:sp>
        <p:nvSpPr>
          <p:cNvPr id="5" name="TextBox 5"/>
          <p:cNvSpPr txBox="1"/>
          <p:nvPr/>
        </p:nvSpPr>
        <p:spPr>
          <a:xfrm>
            <a:off x="1342733" y="1295181"/>
            <a:ext cx="5771418" cy="895009"/>
          </a:xfrm>
          <a:prstGeom prst="rect">
            <a:avLst/>
          </a:prstGeom>
        </p:spPr>
        <p:txBody>
          <a:bodyPr lIns="0" tIns="0" rIns="0" bIns="0" rtlCol="0" anchor="t">
            <a:spAutoFit/>
          </a:bodyPr>
          <a:lstStyle/>
          <a:p>
            <a:pPr algn="l">
              <a:lnSpc>
                <a:spcPts val="3613"/>
              </a:lnSpc>
            </a:pPr>
            <a:r>
              <a:rPr lang="en-US" sz="3011" b="1">
                <a:solidFill>
                  <a:srgbClr val="99B973"/>
                </a:solidFill>
                <a:latin typeface="TT Firs Neue Bold"/>
                <a:ea typeface="TT Firs Neue Bold"/>
                <a:cs typeface="TT Firs Neue Bold"/>
                <a:sym typeface="TT Firs Neue Bold"/>
              </a:rPr>
              <a:t>Integration Consultation  </a:t>
            </a:r>
          </a:p>
          <a:p>
            <a:pPr algn="l">
              <a:lnSpc>
                <a:spcPts val="3613"/>
              </a:lnSpc>
            </a:pPr>
            <a:endParaRPr lang="en-US" sz="3011" b="1">
              <a:solidFill>
                <a:srgbClr val="99B973"/>
              </a:solidFill>
              <a:latin typeface="TT Firs Neue Bold"/>
              <a:ea typeface="TT Firs Neue Bold"/>
              <a:cs typeface="TT Firs Neue Bold"/>
              <a:sym typeface="TT Firs Neue Bold"/>
            </a:endParaRPr>
          </a:p>
        </p:txBody>
      </p:sp>
      <p:sp>
        <p:nvSpPr>
          <p:cNvPr id="6" name="TextBox 6"/>
          <p:cNvSpPr txBox="1"/>
          <p:nvPr/>
        </p:nvSpPr>
        <p:spPr>
          <a:xfrm>
            <a:off x="1342733" y="2414392"/>
            <a:ext cx="7984732" cy="1679755"/>
          </a:xfrm>
          <a:prstGeom prst="rect">
            <a:avLst/>
          </a:prstGeom>
        </p:spPr>
        <p:txBody>
          <a:bodyPr lIns="0" tIns="0" rIns="0" bIns="0" rtlCol="0" anchor="t">
            <a:spAutoFit/>
          </a:bodyPr>
          <a:lstStyle/>
          <a:p>
            <a:pPr algn="l">
              <a:lnSpc>
                <a:spcPts val="2239"/>
              </a:lnSpc>
            </a:pPr>
            <a:r>
              <a:rPr lang="en-US" sz="1599" spc="47" dirty="0">
                <a:solidFill>
                  <a:srgbClr val="100F0D"/>
                </a:solidFill>
                <a:latin typeface="Atkinson Hyperlegible"/>
                <a:ea typeface="Atkinson Hyperlegible"/>
                <a:cs typeface="Atkinson Hyperlegible"/>
                <a:sym typeface="Atkinson Hyperlegible"/>
              </a:rPr>
              <a:t>You can request a free integration consultation at the Integration Office. The consultation provides general information, advice and guidance related to settling in the Faroe Islands, as well as support in discussing your plans and possible next steps. </a:t>
            </a:r>
          </a:p>
          <a:p>
            <a:pPr algn="l">
              <a:lnSpc>
                <a:spcPts val="2239"/>
              </a:lnSpc>
            </a:pPr>
            <a:endParaRPr lang="en-US" sz="1599" spc="47" dirty="0">
              <a:solidFill>
                <a:srgbClr val="100F0D"/>
              </a:solidFill>
              <a:latin typeface="Atkinson Hyperlegible"/>
              <a:ea typeface="Atkinson Hyperlegible"/>
              <a:cs typeface="Atkinson Hyperlegible"/>
              <a:sym typeface="Atkinson Hyperlegible"/>
            </a:endParaRPr>
          </a:p>
          <a:p>
            <a:pPr algn="l">
              <a:lnSpc>
                <a:spcPts val="2239"/>
              </a:lnSpc>
            </a:pPr>
            <a:r>
              <a:rPr lang="en-US" sz="1599" spc="47" dirty="0">
                <a:solidFill>
                  <a:srgbClr val="100F0D"/>
                </a:solidFill>
                <a:latin typeface="Atkinson Hyperlegible"/>
                <a:ea typeface="Atkinson Hyperlegible"/>
                <a:cs typeface="Atkinson Hyperlegible"/>
                <a:sym typeface="Atkinson Hyperlegible"/>
              </a:rPr>
              <a:t>Interpretation will be used if you don’t understand Faroese or English.</a:t>
            </a:r>
          </a:p>
        </p:txBody>
      </p:sp>
      <p:sp>
        <p:nvSpPr>
          <p:cNvPr id="7" name="Freeform 7"/>
          <p:cNvSpPr/>
          <p:nvPr/>
        </p:nvSpPr>
        <p:spPr>
          <a:xfrm>
            <a:off x="1342733" y="4786740"/>
            <a:ext cx="7207326" cy="4169817"/>
          </a:xfrm>
          <a:custGeom>
            <a:avLst/>
            <a:gdLst/>
            <a:ahLst/>
            <a:cxnLst/>
            <a:rect l="l" t="t" r="r" b="b"/>
            <a:pathLst>
              <a:path w="7207326" h="4169817">
                <a:moveTo>
                  <a:pt x="0" y="0"/>
                </a:moveTo>
                <a:lnTo>
                  <a:pt x="7207326" y="0"/>
                </a:lnTo>
                <a:lnTo>
                  <a:pt x="7207326" y="4169818"/>
                </a:lnTo>
                <a:lnTo>
                  <a:pt x="0" y="416981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o-FO"/>
          </a:p>
        </p:txBody>
      </p:sp>
      <p:sp>
        <p:nvSpPr>
          <p:cNvPr id="8" name="Freeform 8"/>
          <p:cNvSpPr/>
          <p:nvPr/>
        </p:nvSpPr>
        <p:spPr>
          <a:xfrm>
            <a:off x="1607267" y="5066552"/>
            <a:ext cx="6678262" cy="3610190"/>
          </a:xfrm>
          <a:custGeom>
            <a:avLst/>
            <a:gdLst/>
            <a:ahLst/>
            <a:cxnLst/>
            <a:rect l="l" t="t" r="r" b="b"/>
            <a:pathLst>
              <a:path w="6678262" h="3610190">
                <a:moveTo>
                  <a:pt x="0" y="0"/>
                </a:moveTo>
                <a:lnTo>
                  <a:pt x="6678262" y="0"/>
                </a:lnTo>
                <a:lnTo>
                  <a:pt x="6678262" y="3610190"/>
                </a:lnTo>
                <a:lnTo>
                  <a:pt x="0" y="361019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o-FO"/>
          </a:p>
        </p:txBody>
      </p:sp>
      <p:sp>
        <p:nvSpPr>
          <p:cNvPr id="9" name="TextBox 9"/>
          <p:cNvSpPr txBox="1"/>
          <p:nvPr/>
        </p:nvSpPr>
        <p:spPr>
          <a:xfrm>
            <a:off x="1824082" y="5867649"/>
            <a:ext cx="5854661" cy="2546757"/>
          </a:xfrm>
          <a:prstGeom prst="rect">
            <a:avLst/>
          </a:prstGeom>
        </p:spPr>
        <p:txBody>
          <a:bodyPr lIns="0" tIns="0" rIns="0" bIns="0" rtlCol="0" anchor="t">
            <a:spAutoFit/>
          </a:bodyPr>
          <a:lstStyle/>
          <a:p>
            <a:pPr algn="l">
              <a:lnSpc>
                <a:spcPts val="2032"/>
              </a:lnSpc>
            </a:pPr>
            <a:r>
              <a:rPr lang="en-US" sz="1451" spc="43" dirty="0">
                <a:solidFill>
                  <a:srgbClr val="100F0D"/>
                </a:solidFill>
                <a:latin typeface="Atkinson Hyperlegible"/>
                <a:ea typeface="Atkinson Hyperlegible"/>
                <a:cs typeface="Atkinson Hyperlegible"/>
                <a:sym typeface="Atkinson Hyperlegible"/>
              </a:rPr>
              <a:t>To be eligible to apply for a permanent residence permit, you must have done the following: </a:t>
            </a:r>
          </a:p>
          <a:p>
            <a:pPr algn="l">
              <a:lnSpc>
                <a:spcPts val="2032"/>
              </a:lnSpc>
            </a:pPr>
            <a:endParaRPr lang="en-US" sz="1451" spc="43" dirty="0">
              <a:solidFill>
                <a:srgbClr val="100F0D"/>
              </a:solidFill>
              <a:latin typeface="Atkinson Hyperlegible"/>
              <a:ea typeface="Atkinson Hyperlegible"/>
              <a:cs typeface="Atkinson Hyperlegible"/>
              <a:sym typeface="Atkinson Hyperlegible"/>
            </a:endParaRPr>
          </a:p>
          <a:p>
            <a:pPr marL="652465" lvl="2" indent="-217488" algn="l">
              <a:lnSpc>
                <a:spcPts val="2032"/>
              </a:lnSpc>
              <a:buFont typeface="Arial"/>
              <a:buChar char="⚬"/>
            </a:pPr>
            <a:r>
              <a:rPr lang="en-US" sz="1451" spc="43" dirty="0">
                <a:solidFill>
                  <a:srgbClr val="100F0D"/>
                </a:solidFill>
                <a:latin typeface="Atkinson Hyperlegible"/>
                <a:ea typeface="Atkinson Hyperlegible"/>
                <a:cs typeface="Atkinson Hyperlegible"/>
                <a:sym typeface="Atkinson Hyperlegible"/>
              </a:rPr>
              <a:t>Passed Faroese as a Second Language</a:t>
            </a:r>
          </a:p>
          <a:p>
            <a:pPr marL="652465" lvl="2" indent="-217488" algn="l">
              <a:lnSpc>
                <a:spcPts val="2032"/>
              </a:lnSpc>
              <a:buFont typeface="Arial"/>
              <a:buChar char="⚬"/>
            </a:pPr>
            <a:r>
              <a:rPr lang="en-US" sz="1451" spc="43" dirty="0">
                <a:solidFill>
                  <a:srgbClr val="100F0D"/>
                </a:solidFill>
                <a:latin typeface="Atkinson Hyperlegible"/>
                <a:ea typeface="Atkinson Hyperlegible"/>
                <a:cs typeface="Atkinson Hyperlegible"/>
                <a:sym typeface="Atkinson Hyperlegible"/>
              </a:rPr>
              <a:t>Attended in an integration consultation </a:t>
            </a:r>
          </a:p>
          <a:p>
            <a:pPr marL="652465" lvl="2" indent="-217488" algn="l">
              <a:lnSpc>
                <a:spcPts val="2032"/>
              </a:lnSpc>
              <a:buFont typeface="Arial"/>
              <a:buChar char="⚬"/>
            </a:pPr>
            <a:r>
              <a:rPr lang="en-US" sz="1451" spc="43" dirty="0">
                <a:solidFill>
                  <a:srgbClr val="100F0D"/>
                </a:solidFill>
                <a:latin typeface="Atkinson Hyperlegible"/>
                <a:ea typeface="Atkinson Hyperlegible"/>
                <a:cs typeface="Atkinson Hyperlegible"/>
                <a:sym typeface="Atkinson Hyperlegible"/>
              </a:rPr>
              <a:t>Participated in integration course </a:t>
            </a:r>
          </a:p>
          <a:p>
            <a:pPr marL="652465" lvl="2" indent="-217488" algn="l">
              <a:lnSpc>
                <a:spcPts val="2032"/>
              </a:lnSpc>
            </a:pPr>
            <a:endParaRPr lang="en-US" sz="1451" spc="43" dirty="0">
              <a:solidFill>
                <a:srgbClr val="100F0D"/>
              </a:solidFill>
              <a:latin typeface="Atkinson Hyperlegible"/>
              <a:ea typeface="Atkinson Hyperlegible"/>
              <a:cs typeface="Atkinson Hyperlegible"/>
              <a:sym typeface="Atkinson Hyperlegible"/>
            </a:endParaRPr>
          </a:p>
          <a:p>
            <a:pPr algn="l">
              <a:lnSpc>
                <a:spcPts val="2032"/>
              </a:lnSpc>
            </a:pPr>
            <a:r>
              <a:rPr lang="en-US" sz="1451" spc="43" dirty="0">
                <a:solidFill>
                  <a:srgbClr val="100F0D"/>
                </a:solidFill>
                <a:latin typeface="Atkinson Hyperlegible"/>
                <a:ea typeface="Atkinson Hyperlegible"/>
                <a:cs typeface="Atkinson Hyperlegible"/>
                <a:sym typeface="Atkinson Hyperlegible"/>
              </a:rPr>
              <a:t>We recommend that you complete these three requirements as soon as you received your permit. </a:t>
            </a:r>
          </a:p>
          <a:p>
            <a:pPr marL="652465" lvl="2" indent="-217488" algn="l">
              <a:lnSpc>
                <a:spcPts val="2032"/>
              </a:lnSpc>
            </a:pPr>
            <a:endParaRPr lang="en-US" sz="1451" spc="43" dirty="0">
              <a:solidFill>
                <a:srgbClr val="100F0D"/>
              </a:solidFill>
              <a:latin typeface="Atkinson Hyperlegible"/>
              <a:ea typeface="Atkinson Hyperlegible"/>
              <a:cs typeface="Atkinson Hyperlegible"/>
              <a:sym typeface="Atkinson Hyperlegible"/>
            </a:endParaRPr>
          </a:p>
        </p:txBody>
      </p:sp>
      <p:sp>
        <p:nvSpPr>
          <p:cNvPr id="10" name="TextBox 10"/>
          <p:cNvSpPr txBox="1"/>
          <p:nvPr/>
        </p:nvSpPr>
        <p:spPr>
          <a:xfrm>
            <a:off x="1607267" y="4914218"/>
            <a:ext cx="3075879" cy="152334"/>
          </a:xfrm>
          <a:prstGeom prst="rect">
            <a:avLst/>
          </a:prstGeom>
        </p:spPr>
        <p:txBody>
          <a:bodyPr lIns="0" tIns="0" rIns="0" bIns="0" rtlCol="0" anchor="t">
            <a:spAutoFit/>
          </a:bodyPr>
          <a:lstStyle/>
          <a:p>
            <a:pPr algn="l">
              <a:lnSpc>
                <a:spcPts val="1325"/>
              </a:lnSpc>
            </a:pPr>
            <a:r>
              <a:rPr lang="en-US" sz="1325" b="1">
                <a:solidFill>
                  <a:srgbClr val="F1F6F9"/>
                </a:solidFill>
                <a:latin typeface="TT Firs Neue Bold"/>
                <a:ea typeface="TT Firs Neue Bold"/>
                <a:cs typeface="TT Firs Neue Bold"/>
                <a:sym typeface="TT Firs Neue Bold"/>
              </a:rPr>
              <a:t>Permanent Residence permits</a:t>
            </a:r>
          </a:p>
        </p:txBody>
      </p:sp>
      <p:sp>
        <p:nvSpPr>
          <p:cNvPr id="11" name="TextBox 11"/>
          <p:cNvSpPr txBox="1"/>
          <p:nvPr/>
        </p:nvSpPr>
        <p:spPr>
          <a:xfrm>
            <a:off x="1824082" y="5408631"/>
            <a:ext cx="2189386" cy="188372"/>
          </a:xfrm>
          <a:prstGeom prst="rect">
            <a:avLst/>
          </a:prstGeom>
        </p:spPr>
        <p:txBody>
          <a:bodyPr lIns="0" tIns="0" rIns="0" bIns="0" rtlCol="0" anchor="t">
            <a:spAutoFit/>
          </a:bodyPr>
          <a:lstStyle/>
          <a:p>
            <a:pPr algn="l">
              <a:lnSpc>
                <a:spcPts val="1686"/>
              </a:lnSpc>
            </a:pPr>
            <a:r>
              <a:rPr lang="en-US" sz="1686" b="1">
                <a:solidFill>
                  <a:srgbClr val="99B973"/>
                </a:solidFill>
                <a:latin typeface="TT Firs Neue Bold"/>
                <a:ea typeface="TT Firs Neue Bold"/>
                <a:cs typeface="TT Firs Neue Bold"/>
                <a:sym typeface="TT Firs Neue Bold"/>
              </a:rPr>
              <a:t>Please remember</a:t>
            </a:r>
          </a:p>
        </p:txBody>
      </p:sp>
      <p:grpSp>
        <p:nvGrpSpPr>
          <p:cNvPr id="12" name="Group 12"/>
          <p:cNvGrpSpPr/>
          <p:nvPr/>
        </p:nvGrpSpPr>
        <p:grpSpPr>
          <a:xfrm>
            <a:off x="0" y="9843840"/>
            <a:ext cx="18288000" cy="443160"/>
            <a:chOff x="0" y="0"/>
            <a:chExt cx="4816593" cy="116717"/>
          </a:xfrm>
        </p:grpSpPr>
        <p:sp>
          <p:nvSpPr>
            <p:cNvPr id="13" name="Freeform 13"/>
            <p:cNvSpPr/>
            <p:nvPr/>
          </p:nvSpPr>
          <p:spPr>
            <a:xfrm>
              <a:off x="0" y="0"/>
              <a:ext cx="4816592" cy="116717"/>
            </a:xfrm>
            <a:custGeom>
              <a:avLst/>
              <a:gdLst/>
              <a:ahLst/>
              <a:cxnLst/>
              <a:rect l="l" t="t" r="r" b="b"/>
              <a:pathLst>
                <a:path w="4816592" h="116717">
                  <a:moveTo>
                    <a:pt x="0" y="0"/>
                  </a:moveTo>
                  <a:lnTo>
                    <a:pt x="4816592" y="0"/>
                  </a:lnTo>
                  <a:lnTo>
                    <a:pt x="4816592" y="116717"/>
                  </a:lnTo>
                  <a:lnTo>
                    <a:pt x="0" y="116717"/>
                  </a:lnTo>
                  <a:close/>
                </a:path>
              </a:pathLst>
            </a:custGeom>
            <a:solidFill>
              <a:srgbClr val="99B973"/>
            </a:solidFill>
          </p:spPr>
          <p:txBody>
            <a:bodyPr/>
            <a:lstStyle/>
            <a:p>
              <a:endParaRPr lang="fo-FO"/>
            </a:p>
          </p:txBody>
        </p:sp>
        <p:sp>
          <p:nvSpPr>
            <p:cNvPr id="14" name="TextBox 14"/>
            <p:cNvSpPr txBox="1"/>
            <p:nvPr/>
          </p:nvSpPr>
          <p:spPr>
            <a:xfrm>
              <a:off x="0" y="38100"/>
              <a:ext cx="4816593" cy="78617"/>
            </a:xfrm>
            <a:prstGeom prst="rect">
              <a:avLst/>
            </a:prstGeom>
          </p:spPr>
          <p:txBody>
            <a:bodyPr lIns="50800" tIns="50800" rIns="50800" bIns="50800" rtlCol="0" anchor="ctr"/>
            <a:lstStyle/>
            <a:p>
              <a:pPr algn="ctr">
                <a:lnSpc>
                  <a:spcPts val="2402"/>
                </a:lnSpc>
              </a:pPr>
              <a:endParaRPr/>
            </a:p>
          </p:txBody>
        </p:sp>
      </p:grpSp>
      <p:grpSp>
        <p:nvGrpSpPr>
          <p:cNvPr id="15" name="Group 15"/>
          <p:cNvGrpSpPr/>
          <p:nvPr/>
        </p:nvGrpSpPr>
        <p:grpSpPr>
          <a:xfrm>
            <a:off x="15404180" y="1037641"/>
            <a:ext cx="1855120" cy="953506"/>
            <a:chOff x="0" y="0"/>
            <a:chExt cx="7279818" cy="3741725"/>
          </a:xfrm>
        </p:grpSpPr>
        <p:sp>
          <p:nvSpPr>
            <p:cNvPr id="16" name="Freeform 16"/>
            <p:cNvSpPr/>
            <p:nvPr/>
          </p:nvSpPr>
          <p:spPr>
            <a:xfrm>
              <a:off x="0" y="0"/>
              <a:ext cx="7279767" cy="3741674"/>
            </a:xfrm>
            <a:custGeom>
              <a:avLst/>
              <a:gdLst/>
              <a:ahLst/>
              <a:cxnLst/>
              <a:rect l="l" t="t" r="r" b="b"/>
              <a:pathLst>
                <a:path w="7279767" h="3741674">
                  <a:moveTo>
                    <a:pt x="0" y="0"/>
                  </a:moveTo>
                  <a:lnTo>
                    <a:pt x="7279767" y="0"/>
                  </a:lnTo>
                  <a:lnTo>
                    <a:pt x="7279767" y="3741674"/>
                  </a:lnTo>
                  <a:lnTo>
                    <a:pt x="0" y="3741674"/>
                  </a:lnTo>
                  <a:lnTo>
                    <a:pt x="0" y="0"/>
                  </a:lnTo>
                  <a:close/>
                </a:path>
              </a:pathLst>
            </a:custGeom>
            <a:blipFill>
              <a:blip r:embed="rId6"/>
              <a:stretch>
                <a:fillRect t="-147" b="-149"/>
              </a:stretch>
            </a:blipFill>
          </p:spPr>
          <p:txBody>
            <a:bodyPr/>
            <a:lstStyle/>
            <a:p>
              <a:endParaRPr lang="fo-FO"/>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F6F9"/>
        </a:solidFill>
        <a:effectLst/>
      </p:bgPr>
    </p:bg>
    <p:spTree>
      <p:nvGrpSpPr>
        <p:cNvPr id="1" name=""/>
        <p:cNvGrpSpPr/>
        <p:nvPr/>
      </p:nvGrpSpPr>
      <p:grpSpPr>
        <a:xfrm>
          <a:off x="0" y="0"/>
          <a:ext cx="0" cy="0"/>
          <a:chOff x="0" y="0"/>
          <a:chExt cx="0" cy="0"/>
        </a:xfrm>
      </p:grpSpPr>
      <p:sp>
        <p:nvSpPr>
          <p:cNvPr id="2" name="Freeform 2"/>
          <p:cNvSpPr/>
          <p:nvPr/>
        </p:nvSpPr>
        <p:spPr>
          <a:xfrm flipV="1">
            <a:off x="1028700" y="1028700"/>
            <a:ext cx="349140" cy="349140"/>
          </a:xfrm>
          <a:custGeom>
            <a:avLst/>
            <a:gdLst/>
            <a:ahLst/>
            <a:cxnLst/>
            <a:rect l="l" t="t" r="r" b="b"/>
            <a:pathLst>
              <a:path w="349140" h="349140">
                <a:moveTo>
                  <a:pt x="0" y="349140"/>
                </a:moveTo>
                <a:lnTo>
                  <a:pt x="349140" y="349140"/>
                </a:lnTo>
                <a:lnTo>
                  <a:pt x="349140" y="0"/>
                </a:lnTo>
                <a:lnTo>
                  <a:pt x="0" y="0"/>
                </a:lnTo>
                <a:lnTo>
                  <a:pt x="0" y="34914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o-FO"/>
          </a:p>
        </p:txBody>
      </p:sp>
      <p:grpSp>
        <p:nvGrpSpPr>
          <p:cNvPr id="3" name="Group 3"/>
          <p:cNvGrpSpPr/>
          <p:nvPr/>
        </p:nvGrpSpPr>
        <p:grpSpPr>
          <a:xfrm>
            <a:off x="10280447" y="2568721"/>
            <a:ext cx="5581417" cy="5581417"/>
            <a:chOff x="0" y="0"/>
            <a:chExt cx="9632163" cy="9632163"/>
          </a:xfrm>
        </p:grpSpPr>
        <p:sp>
          <p:nvSpPr>
            <p:cNvPr id="4" name="Freeform 4"/>
            <p:cNvSpPr/>
            <p:nvPr/>
          </p:nvSpPr>
          <p:spPr>
            <a:xfrm>
              <a:off x="0" y="0"/>
              <a:ext cx="9632188" cy="9632188"/>
            </a:xfrm>
            <a:custGeom>
              <a:avLst/>
              <a:gdLst/>
              <a:ahLst/>
              <a:cxnLst/>
              <a:rect l="l" t="t" r="r" b="b"/>
              <a:pathLst>
                <a:path w="9632188" h="9632188">
                  <a:moveTo>
                    <a:pt x="0" y="0"/>
                  </a:moveTo>
                  <a:lnTo>
                    <a:pt x="9632188" y="0"/>
                  </a:lnTo>
                  <a:lnTo>
                    <a:pt x="9632188" y="9632188"/>
                  </a:lnTo>
                  <a:lnTo>
                    <a:pt x="0" y="9632188"/>
                  </a:lnTo>
                  <a:lnTo>
                    <a:pt x="0" y="0"/>
                  </a:lnTo>
                  <a:close/>
                </a:path>
              </a:pathLst>
            </a:custGeom>
            <a:blipFill>
              <a:blip r:embed="rId3"/>
              <a:stretch>
                <a:fillRect/>
              </a:stretch>
            </a:blipFill>
          </p:spPr>
          <p:txBody>
            <a:bodyPr/>
            <a:lstStyle/>
            <a:p>
              <a:endParaRPr lang="fo-FO"/>
            </a:p>
          </p:txBody>
        </p:sp>
      </p:grpSp>
      <p:sp>
        <p:nvSpPr>
          <p:cNvPr id="5" name="TextBox 5"/>
          <p:cNvSpPr txBox="1"/>
          <p:nvPr/>
        </p:nvSpPr>
        <p:spPr>
          <a:xfrm>
            <a:off x="1279294" y="1241347"/>
            <a:ext cx="4605505" cy="714330"/>
          </a:xfrm>
          <a:prstGeom prst="rect">
            <a:avLst/>
          </a:prstGeom>
        </p:spPr>
        <p:txBody>
          <a:bodyPr lIns="0" tIns="0" rIns="0" bIns="0" rtlCol="0" anchor="t">
            <a:spAutoFit/>
          </a:bodyPr>
          <a:lstStyle/>
          <a:p>
            <a:pPr algn="l">
              <a:lnSpc>
                <a:spcPts val="2883"/>
              </a:lnSpc>
            </a:pPr>
            <a:r>
              <a:rPr lang="en-US" sz="2402" b="1">
                <a:solidFill>
                  <a:srgbClr val="99B973"/>
                </a:solidFill>
                <a:latin typeface="TT Firs Neue Bold"/>
                <a:ea typeface="TT Firs Neue Bold"/>
                <a:cs typeface="TT Firs Neue Bold"/>
                <a:sym typeface="TT Firs Neue Bold"/>
              </a:rPr>
              <a:t>Integration Course</a:t>
            </a:r>
          </a:p>
          <a:p>
            <a:pPr algn="l">
              <a:lnSpc>
                <a:spcPts val="2883"/>
              </a:lnSpc>
            </a:pPr>
            <a:endParaRPr lang="en-US" sz="2402" b="1">
              <a:solidFill>
                <a:srgbClr val="99B973"/>
              </a:solidFill>
              <a:latin typeface="TT Firs Neue Bold"/>
              <a:ea typeface="TT Firs Neue Bold"/>
              <a:cs typeface="TT Firs Neue Bold"/>
              <a:sym typeface="TT Firs Neue Bold"/>
            </a:endParaRPr>
          </a:p>
        </p:txBody>
      </p:sp>
      <p:sp>
        <p:nvSpPr>
          <p:cNvPr id="6" name="TextBox 6"/>
          <p:cNvSpPr txBox="1"/>
          <p:nvPr/>
        </p:nvSpPr>
        <p:spPr>
          <a:xfrm>
            <a:off x="1203272" y="2016578"/>
            <a:ext cx="7773247" cy="2244012"/>
          </a:xfrm>
          <a:prstGeom prst="rect">
            <a:avLst/>
          </a:prstGeom>
        </p:spPr>
        <p:txBody>
          <a:bodyPr lIns="0" tIns="0" rIns="0" bIns="0" rtlCol="0" anchor="t">
            <a:spAutoFit/>
          </a:bodyPr>
          <a:lstStyle/>
          <a:p>
            <a:pPr algn="l">
              <a:lnSpc>
                <a:spcPts val="2239"/>
              </a:lnSpc>
            </a:pPr>
            <a:r>
              <a:rPr lang="en-US" sz="1599" spc="47" dirty="0">
                <a:solidFill>
                  <a:srgbClr val="100F0D"/>
                </a:solidFill>
                <a:latin typeface="Atkinson Hyperlegible"/>
                <a:ea typeface="Atkinson Hyperlegible"/>
                <a:cs typeface="Atkinson Hyperlegible"/>
                <a:sym typeface="Atkinson Hyperlegible"/>
              </a:rPr>
              <a:t>The Integration Course is a free course offered by the Integration Office to newcomers who have received a residence permit in the Faroe Islands. The purpose of the course is to help you understand Faroese society, culture, everyday life along with your rights and responsibilities. By joining the course, you get useful knowledge that makes it easier to settle in, navigate public services, and take part in the community.</a:t>
            </a:r>
          </a:p>
          <a:p>
            <a:pPr algn="l">
              <a:lnSpc>
                <a:spcPts val="2239"/>
              </a:lnSpc>
            </a:pPr>
            <a:endParaRPr lang="en-US" sz="1599" spc="47" dirty="0">
              <a:solidFill>
                <a:srgbClr val="100F0D"/>
              </a:solidFill>
              <a:latin typeface="Atkinson Hyperlegible"/>
              <a:ea typeface="Atkinson Hyperlegible"/>
              <a:cs typeface="Atkinson Hyperlegible"/>
              <a:sym typeface="Atkinson Hyperlegible"/>
            </a:endParaRPr>
          </a:p>
          <a:p>
            <a:pPr algn="l">
              <a:lnSpc>
                <a:spcPts val="2239"/>
              </a:lnSpc>
            </a:pPr>
            <a:endParaRPr lang="en-US" sz="1599" spc="47" dirty="0">
              <a:solidFill>
                <a:srgbClr val="100F0D"/>
              </a:solidFill>
              <a:latin typeface="Atkinson Hyperlegible"/>
              <a:ea typeface="Atkinson Hyperlegible"/>
              <a:cs typeface="Atkinson Hyperlegible"/>
              <a:sym typeface="Atkinson Hyperlegible"/>
            </a:endParaRPr>
          </a:p>
        </p:txBody>
      </p:sp>
      <p:sp>
        <p:nvSpPr>
          <p:cNvPr id="7" name="Freeform 7"/>
          <p:cNvSpPr/>
          <p:nvPr/>
        </p:nvSpPr>
        <p:spPr>
          <a:xfrm>
            <a:off x="1203270" y="3976700"/>
            <a:ext cx="6621839" cy="5056640"/>
          </a:xfrm>
          <a:custGeom>
            <a:avLst/>
            <a:gdLst/>
            <a:ahLst/>
            <a:cxnLst/>
            <a:rect l="l" t="t" r="r" b="b"/>
            <a:pathLst>
              <a:path w="6621839" h="5056640">
                <a:moveTo>
                  <a:pt x="0" y="0"/>
                </a:moveTo>
                <a:lnTo>
                  <a:pt x="6621839" y="0"/>
                </a:lnTo>
                <a:lnTo>
                  <a:pt x="6621839" y="5056641"/>
                </a:lnTo>
                <a:lnTo>
                  <a:pt x="0" y="505664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o-FO"/>
          </a:p>
        </p:txBody>
      </p:sp>
      <p:sp>
        <p:nvSpPr>
          <p:cNvPr id="8" name="Freeform 8"/>
          <p:cNvSpPr/>
          <p:nvPr/>
        </p:nvSpPr>
        <p:spPr>
          <a:xfrm>
            <a:off x="1376954" y="4199230"/>
            <a:ext cx="6256371" cy="4559256"/>
          </a:xfrm>
          <a:custGeom>
            <a:avLst/>
            <a:gdLst/>
            <a:ahLst/>
            <a:cxnLst/>
            <a:rect l="l" t="t" r="r" b="b"/>
            <a:pathLst>
              <a:path w="6256371" h="4559256">
                <a:moveTo>
                  <a:pt x="0" y="0"/>
                </a:moveTo>
                <a:lnTo>
                  <a:pt x="6256371" y="0"/>
                </a:lnTo>
                <a:lnTo>
                  <a:pt x="6256371" y="4559255"/>
                </a:lnTo>
                <a:lnTo>
                  <a:pt x="0" y="455925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o-FO"/>
          </a:p>
        </p:txBody>
      </p:sp>
      <p:sp>
        <p:nvSpPr>
          <p:cNvPr id="9" name="TextBox 9"/>
          <p:cNvSpPr txBox="1"/>
          <p:nvPr/>
        </p:nvSpPr>
        <p:spPr>
          <a:xfrm>
            <a:off x="1613158" y="4930295"/>
            <a:ext cx="5610181" cy="3718405"/>
          </a:xfrm>
          <a:prstGeom prst="rect">
            <a:avLst/>
          </a:prstGeom>
        </p:spPr>
        <p:txBody>
          <a:bodyPr lIns="0" tIns="0" rIns="0" bIns="0" rtlCol="0" anchor="t">
            <a:spAutoFit/>
          </a:bodyPr>
          <a:lstStyle/>
          <a:p>
            <a:pPr marL="625008" lvl="2" indent="-208336" algn="l">
              <a:lnSpc>
                <a:spcPts val="1948"/>
              </a:lnSpc>
              <a:buFont typeface="Arial"/>
              <a:buChar char="⚬"/>
            </a:pPr>
            <a:r>
              <a:rPr lang="en-US" sz="1600" spc="40" dirty="0">
                <a:solidFill>
                  <a:srgbClr val="100F0D"/>
                </a:solidFill>
                <a:latin typeface="Atkinson Hyperlegible"/>
                <a:ea typeface="Atkinson Hyperlegible"/>
                <a:cs typeface="Atkinson Hyperlegible"/>
                <a:sym typeface="Atkinson Hyperlegible"/>
              </a:rPr>
              <a:t>Faroese history and culture </a:t>
            </a:r>
          </a:p>
          <a:p>
            <a:pPr marL="625008" lvl="2" indent="-208336" algn="l">
              <a:lnSpc>
                <a:spcPts val="1948"/>
              </a:lnSpc>
              <a:buFont typeface="Arial"/>
              <a:buChar char="⚬"/>
            </a:pPr>
            <a:r>
              <a:rPr lang="en-US" sz="1600" spc="40" dirty="0">
                <a:solidFill>
                  <a:srgbClr val="100F0D"/>
                </a:solidFill>
                <a:latin typeface="Atkinson Hyperlegible"/>
                <a:ea typeface="Atkinson Hyperlegible"/>
                <a:cs typeface="Atkinson Hyperlegible"/>
                <a:sym typeface="Atkinson Hyperlegible"/>
              </a:rPr>
              <a:t>Daily life, work, and traditions</a:t>
            </a:r>
          </a:p>
          <a:p>
            <a:pPr marL="625008" lvl="2" indent="-208336" algn="l">
              <a:lnSpc>
                <a:spcPts val="1948"/>
              </a:lnSpc>
              <a:buFont typeface="Arial"/>
              <a:buChar char="⚬"/>
            </a:pPr>
            <a:r>
              <a:rPr lang="en-US" sz="1600" spc="40" dirty="0">
                <a:solidFill>
                  <a:srgbClr val="100F0D"/>
                </a:solidFill>
                <a:latin typeface="Atkinson Hyperlegible"/>
                <a:ea typeface="Atkinson Hyperlegible"/>
                <a:cs typeface="Atkinson Hyperlegible"/>
                <a:sym typeface="Atkinson Hyperlegible"/>
              </a:rPr>
              <a:t>Welfare system and public services </a:t>
            </a:r>
          </a:p>
          <a:p>
            <a:pPr marL="625008" lvl="2" indent="-208336" algn="l">
              <a:lnSpc>
                <a:spcPts val="1948"/>
              </a:lnSpc>
              <a:buFont typeface="Arial"/>
              <a:buChar char="⚬"/>
            </a:pPr>
            <a:r>
              <a:rPr lang="en-US" sz="1600" spc="40" dirty="0">
                <a:solidFill>
                  <a:srgbClr val="100F0D"/>
                </a:solidFill>
                <a:latin typeface="Atkinson Hyperlegible"/>
                <a:ea typeface="Atkinson Hyperlegible"/>
                <a:cs typeface="Atkinson Hyperlegible"/>
                <a:sym typeface="Atkinson Hyperlegible"/>
              </a:rPr>
              <a:t>Children’s rights and education </a:t>
            </a:r>
          </a:p>
          <a:p>
            <a:pPr marL="625008" lvl="2" indent="-208336" algn="l">
              <a:lnSpc>
                <a:spcPts val="1948"/>
              </a:lnSpc>
              <a:buFont typeface="Arial"/>
              <a:buChar char="⚬"/>
            </a:pPr>
            <a:r>
              <a:rPr lang="en-US" sz="1600" spc="40" dirty="0">
                <a:solidFill>
                  <a:srgbClr val="100F0D"/>
                </a:solidFill>
                <a:latin typeface="Atkinson Hyperlegible"/>
                <a:ea typeface="Atkinson Hyperlegible"/>
                <a:cs typeface="Atkinson Hyperlegible"/>
                <a:sym typeface="Atkinson Hyperlegible"/>
              </a:rPr>
              <a:t>Understanding laws and your responsibilities </a:t>
            </a:r>
          </a:p>
          <a:p>
            <a:pPr marL="625008" lvl="2" indent="-208336" algn="l">
              <a:lnSpc>
                <a:spcPts val="1948"/>
              </a:lnSpc>
            </a:pPr>
            <a:endParaRPr lang="en-US" sz="1390" spc="40" dirty="0">
              <a:solidFill>
                <a:srgbClr val="100F0D"/>
              </a:solidFill>
              <a:latin typeface="Atkinson Hyperlegible"/>
              <a:ea typeface="Atkinson Hyperlegible"/>
              <a:cs typeface="Atkinson Hyperlegible"/>
              <a:sym typeface="Atkinson Hyperlegible"/>
            </a:endParaRPr>
          </a:p>
          <a:p>
            <a:pPr algn="l">
              <a:lnSpc>
                <a:spcPts val="2212"/>
              </a:lnSpc>
            </a:pPr>
            <a:r>
              <a:rPr lang="en-US" sz="2000" b="1" spc="47" dirty="0">
                <a:solidFill>
                  <a:srgbClr val="99B973"/>
                </a:solidFill>
                <a:latin typeface="TT Firs Neue Bold"/>
                <a:ea typeface="TT Firs Neue Bold"/>
                <a:cs typeface="TT Firs Neue Bold"/>
                <a:sym typeface="TT Firs Neue Bold"/>
              </a:rPr>
              <a:t>Who is it for?</a:t>
            </a:r>
          </a:p>
          <a:p>
            <a:pPr marL="625008" lvl="2" indent="-208336" algn="l">
              <a:lnSpc>
                <a:spcPts val="1948"/>
              </a:lnSpc>
            </a:pPr>
            <a:endParaRPr lang="en-US" sz="1580" b="1" spc="47" dirty="0">
              <a:solidFill>
                <a:srgbClr val="99B973"/>
              </a:solidFill>
              <a:latin typeface="TT Firs Neue Bold"/>
              <a:ea typeface="TT Firs Neue Bold"/>
              <a:cs typeface="TT Firs Neue Bold"/>
              <a:sym typeface="TT Firs Neue Bold"/>
            </a:endParaRPr>
          </a:p>
          <a:p>
            <a:pPr algn="l">
              <a:lnSpc>
                <a:spcPts val="1948"/>
              </a:lnSpc>
            </a:pPr>
            <a:r>
              <a:rPr lang="en-US" sz="1600" spc="40" dirty="0">
                <a:solidFill>
                  <a:srgbClr val="100F0D"/>
                </a:solidFill>
                <a:latin typeface="Atkinson Hyperlegible"/>
                <a:ea typeface="Atkinson Hyperlegible"/>
                <a:cs typeface="Atkinson Hyperlegible"/>
                <a:sym typeface="Atkinson Hyperlegible"/>
              </a:rPr>
              <a:t>Any adult individuals who move to the Faroe Islands and fall under the Integration law will be invited to take the course. The program is organized by the Integration Office. </a:t>
            </a:r>
          </a:p>
          <a:p>
            <a:pPr marL="625008" lvl="2" indent="-208336" algn="l">
              <a:lnSpc>
                <a:spcPts val="1948"/>
              </a:lnSpc>
            </a:pPr>
            <a:endParaRPr lang="en-US" sz="1600" spc="40" dirty="0">
              <a:solidFill>
                <a:srgbClr val="100F0D"/>
              </a:solidFill>
              <a:latin typeface="Atkinson Hyperlegible"/>
              <a:ea typeface="Atkinson Hyperlegible"/>
              <a:cs typeface="Atkinson Hyperlegible"/>
              <a:sym typeface="Atkinson Hyperlegible"/>
            </a:endParaRPr>
          </a:p>
          <a:p>
            <a:pPr algn="l">
              <a:lnSpc>
                <a:spcPts val="1948"/>
              </a:lnSpc>
            </a:pPr>
            <a:r>
              <a:rPr lang="en-US" sz="1600" spc="40" dirty="0">
                <a:solidFill>
                  <a:srgbClr val="100F0D"/>
                </a:solidFill>
                <a:latin typeface="Atkinson Hyperlegible"/>
                <a:ea typeface="Atkinson Hyperlegible"/>
                <a:cs typeface="Atkinson Hyperlegible"/>
                <a:sym typeface="Atkinson Hyperlegible"/>
              </a:rPr>
              <a:t>Our goal is to help you build a good foundation for life here, better understanding of Faroese society, and feel included and informed from the very beginning. </a:t>
            </a:r>
          </a:p>
        </p:txBody>
      </p:sp>
      <p:sp>
        <p:nvSpPr>
          <p:cNvPr id="10" name="TextBox 10"/>
          <p:cNvSpPr txBox="1"/>
          <p:nvPr/>
        </p:nvSpPr>
        <p:spPr>
          <a:xfrm>
            <a:off x="1572522" y="4457700"/>
            <a:ext cx="3151877" cy="230832"/>
          </a:xfrm>
          <a:prstGeom prst="rect">
            <a:avLst/>
          </a:prstGeom>
        </p:spPr>
        <p:txBody>
          <a:bodyPr wrap="square" lIns="0" tIns="0" rIns="0" bIns="0" rtlCol="0" anchor="t">
            <a:spAutoFit/>
          </a:bodyPr>
          <a:lstStyle/>
          <a:p>
            <a:pPr algn="l">
              <a:lnSpc>
                <a:spcPts val="1580"/>
              </a:lnSpc>
            </a:pPr>
            <a:r>
              <a:rPr lang="en-US" sz="2000" b="1" dirty="0">
                <a:solidFill>
                  <a:srgbClr val="99B973"/>
                </a:solidFill>
                <a:latin typeface="TT Firs Neue Bold"/>
                <a:ea typeface="TT Firs Neue Bold"/>
                <a:cs typeface="TT Firs Neue Bold"/>
                <a:sym typeface="TT Firs Neue Bold"/>
              </a:rPr>
              <a:t>What you will learn</a:t>
            </a:r>
          </a:p>
        </p:txBody>
      </p:sp>
      <p:grpSp>
        <p:nvGrpSpPr>
          <p:cNvPr id="11" name="Group 11"/>
          <p:cNvGrpSpPr/>
          <p:nvPr/>
        </p:nvGrpSpPr>
        <p:grpSpPr>
          <a:xfrm>
            <a:off x="0" y="9843840"/>
            <a:ext cx="18288000" cy="443160"/>
            <a:chOff x="0" y="0"/>
            <a:chExt cx="4816593" cy="116717"/>
          </a:xfrm>
        </p:grpSpPr>
        <p:sp>
          <p:nvSpPr>
            <p:cNvPr id="12" name="Freeform 12"/>
            <p:cNvSpPr/>
            <p:nvPr/>
          </p:nvSpPr>
          <p:spPr>
            <a:xfrm>
              <a:off x="0" y="0"/>
              <a:ext cx="4816592" cy="116717"/>
            </a:xfrm>
            <a:custGeom>
              <a:avLst/>
              <a:gdLst/>
              <a:ahLst/>
              <a:cxnLst/>
              <a:rect l="l" t="t" r="r" b="b"/>
              <a:pathLst>
                <a:path w="4816592" h="116717">
                  <a:moveTo>
                    <a:pt x="0" y="0"/>
                  </a:moveTo>
                  <a:lnTo>
                    <a:pt x="4816592" y="0"/>
                  </a:lnTo>
                  <a:lnTo>
                    <a:pt x="4816592" y="116717"/>
                  </a:lnTo>
                  <a:lnTo>
                    <a:pt x="0" y="116717"/>
                  </a:lnTo>
                  <a:close/>
                </a:path>
              </a:pathLst>
            </a:custGeom>
            <a:solidFill>
              <a:srgbClr val="99B973"/>
            </a:solidFill>
          </p:spPr>
          <p:txBody>
            <a:bodyPr/>
            <a:lstStyle/>
            <a:p>
              <a:endParaRPr lang="fo-FO"/>
            </a:p>
          </p:txBody>
        </p:sp>
        <p:sp>
          <p:nvSpPr>
            <p:cNvPr id="13" name="TextBox 13"/>
            <p:cNvSpPr txBox="1"/>
            <p:nvPr/>
          </p:nvSpPr>
          <p:spPr>
            <a:xfrm>
              <a:off x="0" y="38100"/>
              <a:ext cx="4816593" cy="78617"/>
            </a:xfrm>
            <a:prstGeom prst="rect">
              <a:avLst/>
            </a:prstGeom>
          </p:spPr>
          <p:txBody>
            <a:bodyPr lIns="50800" tIns="50800" rIns="50800" bIns="50800" rtlCol="0" anchor="ctr"/>
            <a:lstStyle/>
            <a:p>
              <a:pPr algn="ctr">
                <a:lnSpc>
                  <a:spcPts val="2402"/>
                </a:lnSpc>
              </a:pPr>
              <a:endParaRPr/>
            </a:p>
          </p:txBody>
        </p:sp>
      </p:grpSp>
      <p:grpSp>
        <p:nvGrpSpPr>
          <p:cNvPr id="14" name="Group 14"/>
          <p:cNvGrpSpPr/>
          <p:nvPr/>
        </p:nvGrpSpPr>
        <p:grpSpPr>
          <a:xfrm>
            <a:off x="15404180" y="1037641"/>
            <a:ext cx="1855120" cy="953506"/>
            <a:chOff x="0" y="0"/>
            <a:chExt cx="7279818" cy="3741725"/>
          </a:xfrm>
        </p:grpSpPr>
        <p:sp>
          <p:nvSpPr>
            <p:cNvPr id="15" name="Freeform 15"/>
            <p:cNvSpPr/>
            <p:nvPr/>
          </p:nvSpPr>
          <p:spPr>
            <a:xfrm>
              <a:off x="0" y="0"/>
              <a:ext cx="7279767" cy="3741674"/>
            </a:xfrm>
            <a:custGeom>
              <a:avLst/>
              <a:gdLst/>
              <a:ahLst/>
              <a:cxnLst/>
              <a:rect l="l" t="t" r="r" b="b"/>
              <a:pathLst>
                <a:path w="7279767" h="3741674">
                  <a:moveTo>
                    <a:pt x="0" y="0"/>
                  </a:moveTo>
                  <a:lnTo>
                    <a:pt x="7279767" y="0"/>
                  </a:lnTo>
                  <a:lnTo>
                    <a:pt x="7279767" y="3741674"/>
                  </a:lnTo>
                  <a:lnTo>
                    <a:pt x="0" y="3741674"/>
                  </a:lnTo>
                  <a:lnTo>
                    <a:pt x="0" y="0"/>
                  </a:lnTo>
                  <a:close/>
                </a:path>
              </a:pathLst>
            </a:custGeom>
            <a:blipFill>
              <a:blip r:embed="rId6"/>
              <a:stretch>
                <a:fillRect t="-147" b="-149"/>
              </a:stretch>
            </a:blipFill>
          </p:spPr>
          <p:txBody>
            <a:bodyPr/>
            <a:lstStyle/>
            <a:p>
              <a:endParaRPr lang="fo-FO"/>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F6F9"/>
        </a:solidFill>
        <a:effectLst/>
      </p:bgPr>
    </p:bg>
    <p:spTree>
      <p:nvGrpSpPr>
        <p:cNvPr id="1" name=""/>
        <p:cNvGrpSpPr/>
        <p:nvPr/>
      </p:nvGrpSpPr>
      <p:grpSpPr>
        <a:xfrm>
          <a:off x="0" y="0"/>
          <a:ext cx="0" cy="0"/>
          <a:chOff x="0" y="0"/>
          <a:chExt cx="0" cy="0"/>
        </a:xfrm>
      </p:grpSpPr>
      <p:sp>
        <p:nvSpPr>
          <p:cNvPr id="2" name="Freeform 2"/>
          <p:cNvSpPr/>
          <p:nvPr/>
        </p:nvSpPr>
        <p:spPr>
          <a:xfrm flipV="1">
            <a:off x="1028700" y="1028700"/>
            <a:ext cx="349140" cy="349140"/>
          </a:xfrm>
          <a:custGeom>
            <a:avLst/>
            <a:gdLst/>
            <a:ahLst/>
            <a:cxnLst/>
            <a:rect l="l" t="t" r="r" b="b"/>
            <a:pathLst>
              <a:path w="349140" h="349140">
                <a:moveTo>
                  <a:pt x="0" y="349140"/>
                </a:moveTo>
                <a:lnTo>
                  <a:pt x="349140" y="349140"/>
                </a:lnTo>
                <a:lnTo>
                  <a:pt x="349140" y="0"/>
                </a:lnTo>
                <a:lnTo>
                  <a:pt x="0" y="0"/>
                </a:lnTo>
                <a:lnTo>
                  <a:pt x="0" y="34914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GB" noProof="0" dirty="0"/>
          </a:p>
        </p:txBody>
      </p:sp>
      <p:sp>
        <p:nvSpPr>
          <p:cNvPr id="3" name="Freeform 3"/>
          <p:cNvSpPr/>
          <p:nvPr/>
        </p:nvSpPr>
        <p:spPr>
          <a:xfrm>
            <a:off x="10134600" y="6283402"/>
            <a:ext cx="5879869" cy="1623938"/>
          </a:xfrm>
          <a:custGeom>
            <a:avLst/>
            <a:gdLst/>
            <a:ahLst/>
            <a:cxnLst/>
            <a:rect l="l" t="t" r="r" b="b"/>
            <a:pathLst>
              <a:path w="5879869" h="1623938">
                <a:moveTo>
                  <a:pt x="0" y="0"/>
                </a:moveTo>
                <a:lnTo>
                  <a:pt x="5879869" y="0"/>
                </a:lnTo>
                <a:lnTo>
                  <a:pt x="5879869" y="1623939"/>
                </a:lnTo>
                <a:lnTo>
                  <a:pt x="0" y="162393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noProof="0" dirty="0"/>
          </a:p>
        </p:txBody>
      </p:sp>
      <p:grpSp>
        <p:nvGrpSpPr>
          <p:cNvPr id="4" name="Group 4"/>
          <p:cNvGrpSpPr/>
          <p:nvPr/>
        </p:nvGrpSpPr>
        <p:grpSpPr>
          <a:xfrm>
            <a:off x="10873181" y="2280068"/>
            <a:ext cx="4399447" cy="4428203"/>
            <a:chOff x="0" y="0"/>
            <a:chExt cx="8135226" cy="8188401"/>
          </a:xfrm>
        </p:grpSpPr>
        <p:sp>
          <p:nvSpPr>
            <p:cNvPr id="5" name="Freeform 5"/>
            <p:cNvSpPr/>
            <p:nvPr/>
          </p:nvSpPr>
          <p:spPr>
            <a:xfrm>
              <a:off x="0" y="0"/>
              <a:ext cx="8135239" cy="8188452"/>
            </a:xfrm>
            <a:custGeom>
              <a:avLst/>
              <a:gdLst/>
              <a:ahLst/>
              <a:cxnLst/>
              <a:rect l="l" t="t" r="r" b="b"/>
              <a:pathLst>
                <a:path w="8135239" h="8188452">
                  <a:moveTo>
                    <a:pt x="0" y="0"/>
                  </a:moveTo>
                  <a:lnTo>
                    <a:pt x="8135239" y="0"/>
                  </a:lnTo>
                  <a:lnTo>
                    <a:pt x="8135239" y="8188452"/>
                  </a:lnTo>
                  <a:lnTo>
                    <a:pt x="0" y="8188452"/>
                  </a:lnTo>
                  <a:lnTo>
                    <a:pt x="0" y="0"/>
                  </a:lnTo>
                  <a:close/>
                </a:path>
              </a:pathLst>
            </a:custGeom>
            <a:blipFill>
              <a:blip r:embed="rId4"/>
              <a:stretch>
                <a:fillRect l="-326" r="-326"/>
              </a:stretch>
            </a:blipFill>
          </p:spPr>
          <p:txBody>
            <a:bodyPr/>
            <a:lstStyle/>
            <a:p>
              <a:endParaRPr lang="en-GB" noProof="0" dirty="0"/>
            </a:p>
          </p:txBody>
        </p:sp>
      </p:grpSp>
      <p:sp>
        <p:nvSpPr>
          <p:cNvPr id="6" name="TextBox 6"/>
          <p:cNvSpPr txBox="1"/>
          <p:nvPr/>
        </p:nvSpPr>
        <p:spPr>
          <a:xfrm>
            <a:off x="10304460" y="7027084"/>
            <a:ext cx="5536887" cy="571500"/>
          </a:xfrm>
          <a:prstGeom prst="rect">
            <a:avLst/>
          </a:prstGeom>
        </p:spPr>
        <p:txBody>
          <a:bodyPr lIns="0" tIns="0" rIns="0" bIns="0" rtlCol="0" anchor="t">
            <a:spAutoFit/>
          </a:bodyPr>
          <a:lstStyle/>
          <a:p>
            <a:pPr algn="ctr">
              <a:lnSpc>
                <a:spcPts val="1559"/>
              </a:lnSpc>
            </a:pPr>
            <a:r>
              <a:rPr lang="en-GB" sz="1299" noProof="0" dirty="0">
                <a:solidFill>
                  <a:srgbClr val="000000"/>
                </a:solidFill>
                <a:latin typeface="Atkinson Hyperlegible"/>
                <a:ea typeface="Atkinson Hyperlegible"/>
                <a:cs typeface="Atkinson Hyperlegible"/>
                <a:sym typeface="Atkinson Hyperlegible"/>
              </a:rPr>
              <a:t>Parenting in a new country can be different. This course helps you gain useful knowledge, connect with other parents, and become more confident as a parent in the Faroe Islands.</a:t>
            </a:r>
          </a:p>
        </p:txBody>
      </p:sp>
      <p:sp>
        <p:nvSpPr>
          <p:cNvPr id="7" name="TextBox 7"/>
          <p:cNvSpPr txBox="1"/>
          <p:nvPr/>
        </p:nvSpPr>
        <p:spPr>
          <a:xfrm>
            <a:off x="12180958" y="6689597"/>
            <a:ext cx="1879402" cy="200025"/>
          </a:xfrm>
          <a:prstGeom prst="rect">
            <a:avLst/>
          </a:prstGeom>
        </p:spPr>
        <p:txBody>
          <a:bodyPr lIns="0" tIns="0" rIns="0" bIns="0" rtlCol="0" anchor="t">
            <a:spAutoFit/>
          </a:bodyPr>
          <a:lstStyle/>
          <a:p>
            <a:pPr algn="l">
              <a:lnSpc>
                <a:spcPts val="1500"/>
              </a:lnSpc>
            </a:pPr>
            <a:r>
              <a:rPr lang="en-GB" sz="1500" b="1" noProof="0" dirty="0">
                <a:solidFill>
                  <a:srgbClr val="99B973"/>
                </a:solidFill>
                <a:latin typeface="TT Firs Neue Bold"/>
                <a:ea typeface="TT Firs Neue Bold"/>
                <a:cs typeface="TT Firs Neue Bold"/>
                <a:sym typeface="TT Firs Neue Bold"/>
              </a:rPr>
              <a:t>What you will learn</a:t>
            </a:r>
          </a:p>
        </p:txBody>
      </p:sp>
      <p:grpSp>
        <p:nvGrpSpPr>
          <p:cNvPr id="8" name="Group 8"/>
          <p:cNvGrpSpPr/>
          <p:nvPr/>
        </p:nvGrpSpPr>
        <p:grpSpPr>
          <a:xfrm>
            <a:off x="0" y="9843840"/>
            <a:ext cx="18288000" cy="443160"/>
            <a:chOff x="0" y="0"/>
            <a:chExt cx="4816593" cy="116717"/>
          </a:xfrm>
        </p:grpSpPr>
        <p:sp>
          <p:nvSpPr>
            <p:cNvPr id="9" name="Freeform 9"/>
            <p:cNvSpPr/>
            <p:nvPr/>
          </p:nvSpPr>
          <p:spPr>
            <a:xfrm>
              <a:off x="0" y="0"/>
              <a:ext cx="4816592" cy="116717"/>
            </a:xfrm>
            <a:custGeom>
              <a:avLst/>
              <a:gdLst/>
              <a:ahLst/>
              <a:cxnLst/>
              <a:rect l="l" t="t" r="r" b="b"/>
              <a:pathLst>
                <a:path w="4816592" h="116717">
                  <a:moveTo>
                    <a:pt x="0" y="0"/>
                  </a:moveTo>
                  <a:lnTo>
                    <a:pt x="4816592" y="0"/>
                  </a:lnTo>
                  <a:lnTo>
                    <a:pt x="4816592" y="116717"/>
                  </a:lnTo>
                  <a:lnTo>
                    <a:pt x="0" y="116717"/>
                  </a:lnTo>
                  <a:close/>
                </a:path>
              </a:pathLst>
            </a:custGeom>
            <a:solidFill>
              <a:srgbClr val="99B973"/>
            </a:solidFill>
          </p:spPr>
          <p:txBody>
            <a:bodyPr/>
            <a:lstStyle/>
            <a:p>
              <a:endParaRPr lang="en-GB" noProof="0" dirty="0"/>
            </a:p>
          </p:txBody>
        </p:sp>
        <p:sp>
          <p:nvSpPr>
            <p:cNvPr id="10" name="TextBox 10"/>
            <p:cNvSpPr txBox="1"/>
            <p:nvPr/>
          </p:nvSpPr>
          <p:spPr>
            <a:xfrm>
              <a:off x="0" y="38100"/>
              <a:ext cx="4816593" cy="78617"/>
            </a:xfrm>
            <a:prstGeom prst="rect">
              <a:avLst/>
            </a:prstGeom>
          </p:spPr>
          <p:txBody>
            <a:bodyPr lIns="50800" tIns="50800" rIns="50800" bIns="50800" rtlCol="0" anchor="ctr"/>
            <a:lstStyle/>
            <a:p>
              <a:pPr algn="ctr">
                <a:lnSpc>
                  <a:spcPts val="2402"/>
                </a:lnSpc>
              </a:pPr>
              <a:endParaRPr lang="en-GB" noProof="0" dirty="0"/>
            </a:p>
          </p:txBody>
        </p:sp>
      </p:grpSp>
      <p:grpSp>
        <p:nvGrpSpPr>
          <p:cNvPr id="11" name="Group 11"/>
          <p:cNvGrpSpPr/>
          <p:nvPr/>
        </p:nvGrpSpPr>
        <p:grpSpPr>
          <a:xfrm>
            <a:off x="15404180" y="1037641"/>
            <a:ext cx="1855120" cy="953506"/>
            <a:chOff x="0" y="0"/>
            <a:chExt cx="7279818" cy="3741725"/>
          </a:xfrm>
        </p:grpSpPr>
        <p:sp>
          <p:nvSpPr>
            <p:cNvPr id="12" name="Freeform 12"/>
            <p:cNvSpPr/>
            <p:nvPr/>
          </p:nvSpPr>
          <p:spPr>
            <a:xfrm>
              <a:off x="0" y="0"/>
              <a:ext cx="7279767" cy="3741674"/>
            </a:xfrm>
            <a:custGeom>
              <a:avLst/>
              <a:gdLst/>
              <a:ahLst/>
              <a:cxnLst/>
              <a:rect l="l" t="t" r="r" b="b"/>
              <a:pathLst>
                <a:path w="7279767" h="3741674">
                  <a:moveTo>
                    <a:pt x="0" y="0"/>
                  </a:moveTo>
                  <a:lnTo>
                    <a:pt x="7279767" y="0"/>
                  </a:lnTo>
                  <a:lnTo>
                    <a:pt x="7279767" y="3741674"/>
                  </a:lnTo>
                  <a:lnTo>
                    <a:pt x="0" y="3741674"/>
                  </a:lnTo>
                  <a:lnTo>
                    <a:pt x="0" y="0"/>
                  </a:lnTo>
                  <a:close/>
                </a:path>
              </a:pathLst>
            </a:custGeom>
            <a:blipFill>
              <a:blip r:embed="rId5"/>
              <a:stretch>
                <a:fillRect t="-147" b="-149"/>
              </a:stretch>
            </a:blipFill>
          </p:spPr>
          <p:txBody>
            <a:bodyPr/>
            <a:lstStyle/>
            <a:p>
              <a:endParaRPr lang="en-GB" noProof="0" dirty="0"/>
            </a:p>
          </p:txBody>
        </p:sp>
      </p:grpSp>
      <p:sp>
        <p:nvSpPr>
          <p:cNvPr id="13" name="Freeform 13"/>
          <p:cNvSpPr/>
          <p:nvPr/>
        </p:nvSpPr>
        <p:spPr>
          <a:xfrm>
            <a:off x="1596372" y="7396576"/>
            <a:ext cx="1234129" cy="1234129"/>
          </a:xfrm>
          <a:custGeom>
            <a:avLst/>
            <a:gdLst/>
            <a:ahLst/>
            <a:cxnLst/>
            <a:rect l="l" t="t" r="r" b="b"/>
            <a:pathLst>
              <a:path w="1234129" h="1234129">
                <a:moveTo>
                  <a:pt x="0" y="0"/>
                </a:moveTo>
                <a:lnTo>
                  <a:pt x="1234129" y="0"/>
                </a:lnTo>
                <a:lnTo>
                  <a:pt x="1234129" y="1234129"/>
                </a:lnTo>
                <a:lnTo>
                  <a:pt x="0" y="1234129"/>
                </a:lnTo>
                <a:lnTo>
                  <a:pt x="0" y="0"/>
                </a:lnTo>
                <a:close/>
              </a:path>
            </a:pathLst>
          </a:custGeom>
          <a:blipFill>
            <a:blip r:embed="rId6"/>
            <a:stretch>
              <a:fillRect l="-31081" t="-27839" r="-296419" b="-157160"/>
            </a:stretch>
          </a:blipFill>
        </p:spPr>
        <p:txBody>
          <a:bodyPr/>
          <a:lstStyle/>
          <a:p>
            <a:endParaRPr lang="en-GB" noProof="0" dirty="0"/>
          </a:p>
        </p:txBody>
      </p:sp>
      <p:sp>
        <p:nvSpPr>
          <p:cNvPr id="14" name="Freeform 14"/>
          <p:cNvSpPr/>
          <p:nvPr/>
        </p:nvSpPr>
        <p:spPr>
          <a:xfrm>
            <a:off x="1524000" y="3848100"/>
            <a:ext cx="1337637" cy="1321712"/>
          </a:xfrm>
          <a:custGeom>
            <a:avLst/>
            <a:gdLst/>
            <a:ahLst/>
            <a:cxnLst/>
            <a:rect l="l" t="t" r="r" b="b"/>
            <a:pathLst>
              <a:path w="1337637" h="1321712">
                <a:moveTo>
                  <a:pt x="0" y="0"/>
                </a:moveTo>
                <a:lnTo>
                  <a:pt x="1337637" y="0"/>
                </a:lnTo>
                <a:lnTo>
                  <a:pt x="1337637" y="1321712"/>
                </a:lnTo>
                <a:lnTo>
                  <a:pt x="0" y="1321712"/>
                </a:lnTo>
                <a:lnTo>
                  <a:pt x="0" y="0"/>
                </a:lnTo>
                <a:close/>
              </a:path>
            </a:pathLst>
          </a:custGeom>
          <a:blipFill>
            <a:blip r:embed="rId6"/>
            <a:stretch>
              <a:fillRect l="-158333" t="-154215" r="-161557" b="-29084"/>
            </a:stretch>
          </a:blipFill>
        </p:spPr>
        <p:txBody>
          <a:bodyPr/>
          <a:lstStyle/>
          <a:p>
            <a:endParaRPr lang="en-GB" noProof="0" dirty="0"/>
          </a:p>
        </p:txBody>
      </p:sp>
      <p:sp>
        <p:nvSpPr>
          <p:cNvPr id="15" name="Freeform 15"/>
          <p:cNvSpPr/>
          <p:nvPr/>
        </p:nvSpPr>
        <p:spPr>
          <a:xfrm>
            <a:off x="1592230" y="5174473"/>
            <a:ext cx="1130621" cy="1114697"/>
          </a:xfrm>
          <a:custGeom>
            <a:avLst/>
            <a:gdLst/>
            <a:ahLst/>
            <a:cxnLst/>
            <a:rect l="l" t="t" r="r" b="b"/>
            <a:pathLst>
              <a:path w="1130621" h="1114697">
                <a:moveTo>
                  <a:pt x="0" y="0"/>
                </a:moveTo>
                <a:lnTo>
                  <a:pt x="1130622" y="0"/>
                </a:lnTo>
                <a:lnTo>
                  <a:pt x="1130622" y="1114697"/>
                </a:lnTo>
                <a:lnTo>
                  <a:pt x="0" y="1114697"/>
                </a:lnTo>
                <a:lnTo>
                  <a:pt x="0" y="0"/>
                </a:lnTo>
                <a:close/>
              </a:path>
            </a:pathLst>
          </a:custGeom>
          <a:blipFill>
            <a:blip r:embed="rId6"/>
            <a:stretch>
              <a:fillRect l="-23943" t="-142254" r="-264524" b="-20424"/>
            </a:stretch>
          </a:blipFill>
        </p:spPr>
        <p:txBody>
          <a:bodyPr/>
          <a:lstStyle/>
          <a:p>
            <a:endParaRPr lang="en-GB" noProof="0" dirty="0"/>
          </a:p>
        </p:txBody>
      </p:sp>
      <p:sp>
        <p:nvSpPr>
          <p:cNvPr id="16" name="Freeform 16"/>
          <p:cNvSpPr/>
          <p:nvPr/>
        </p:nvSpPr>
        <p:spPr>
          <a:xfrm>
            <a:off x="1592230" y="6289170"/>
            <a:ext cx="1130621" cy="1019152"/>
          </a:xfrm>
          <a:custGeom>
            <a:avLst/>
            <a:gdLst/>
            <a:ahLst/>
            <a:cxnLst/>
            <a:rect l="l" t="t" r="r" b="b"/>
            <a:pathLst>
              <a:path w="1130621" h="1019152">
                <a:moveTo>
                  <a:pt x="0" y="0"/>
                </a:moveTo>
                <a:lnTo>
                  <a:pt x="1130622" y="0"/>
                </a:lnTo>
                <a:lnTo>
                  <a:pt x="1130622" y="1019152"/>
                </a:lnTo>
                <a:lnTo>
                  <a:pt x="0" y="1019152"/>
                </a:lnTo>
                <a:lnTo>
                  <a:pt x="0" y="0"/>
                </a:lnTo>
                <a:close/>
              </a:path>
            </a:pathLst>
          </a:custGeom>
          <a:blipFill>
            <a:blip r:embed="rId6"/>
            <a:stretch>
              <a:fillRect l="-261971" t="-139895" r="-15837" b="-39526"/>
            </a:stretch>
          </a:blipFill>
        </p:spPr>
        <p:txBody>
          <a:bodyPr/>
          <a:lstStyle/>
          <a:p>
            <a:endParaRPr lang="en-GB" noProof="0" dirty="0"/>
          </a:p>
        </p:txBody>
      </p:sp>
      <p:sp>
        <p:nvSpPr>
          <p:cNvPr id="17" name="TextBox 17"/>
          <p:cNvSpPr txBox="1"/>
          <p:nvPr/>
        </p:nvSpPr>
        <p:spPr>
          <a:xfrm>
            <a:off x="1279294" y="1241347"/>
            <a:ext cx="4605505" cy="357167"/>
          </a:xfrm>
          <a:prstGeom prst="rect">
            <a:avLst/>
          </a:prstGeom>
        </p:spPr>
        <p:txBody>
          <a:bodyPr lIns="0" tIns="0" rIns="0" bIns="0" rtlCol="0" anchor="t">
            <a:spAutoFit/>
          </a:bodyPr>
          <a:lstStyle/>
          <a:p>
            <a:pPr algn="l">
              <a:lnSpc>
                <a:spcPts val="2883"/>
              </a:lnSpc>
            </a:pPr>
            <a:r>
              <a:rPr lang="en-GB" sz="2402" b="1" noProof="0" dirty="0">
                <a:solidFill>
                  <a:srgbClr val="99B973"/>
                </a:solidFill>
                <a:latin typeface="TT Firs Neue Bold"/>
                <a:ea typeface="TT Firs Neue Bold"/>
                <a:cs typeface="TT Firs Neue Bold"/>
                <a:sym typeface="TT Firs Neue Bold"/>
              </a:rPr>
              <a:t>Family Course</a:t>
            </a:r>
          </a:p>
        </p:txBody>
      </p:sp>
      <p:sp>
        <p:nvSpPr>
          <p:cNvPr id="18" name="TextBox 18"/>
          <p:cNvSpPr txBox="1"/>
          <p:nvPr/>
        </p:nvSpPr>
        <p:spPr>
          <a:xfrm>
            <a:off x="1203270" y="1816356"/>
            <a:ext cx="5895244" cy="1115498"/>
          </a:xfrm>
          <a:prstGeom prst="rect">
            <a:avLst/>
          </a:prstGeom>
        </p:spPr>
        <p:txBody>
          <a:bodyPr lIns="0" tIns="0" rIns="0" bIns="0" rtlCol="0" anchor="t">
            <a:spAutoFit/>
          </a:bodyPr>
          <a:lstStyle/>
          <a:p>
            <a:pPr algn="just">
              <a:lnSpc>
                <a:spcPts val="2238"/>
              </a:lnSpc>
            </a:pPr>
            <a:r>
              <a:rPr lang="en-GB" sz="1599" spc="47" noProof="0" dirty="0">
                <a:solidFill>
                  <a:srgbClr val="000000"/>
                </a:solidFill>
                <a:latin typeface="Atkinson Hyperlegible"/>
                <a:ea typeface="Atkinson Hyperlegible"/>
                <a:cs typeface="Atkinson Hyperlegible"/>
                <a:sym typeface="Atkinson Hyperlegible"/>
              </a:rPr>
              <a:t>If you are new to the Faroe Islands and have children or are expecting a child, you can join a free course designed to help you support your child’s growth learning, and well-being in a new country. </a:t>
            </a:r>
          </a:p>
        </p:txBody>
      </p:sp>
      <p:sp>
        <p:nvSpPr>
          <p:cNvPr id="19" name="TextBox 19"/>
          <p:cNvSpPr txBox="1"/>
          <p:nvPr/>
        </p:nvSpPr>
        <p:spPr>
          <a:xfrm>
            <a:off x="1203270" y="3463826"/>
            <a:ext cx="2746488" cy="282641"/>
          </a:xfrm>
          <a:prstGeom prst="rect">
            <a:avLst/>
          </a:prstGeom>
        </p:spPr>
        <p:txBody>
          <a:bodyPr lIns="0" tIns="0" rIns="0" bIns="0" rtlCol="0" anchor="t">
            <a:spAutoFit/>
          </a:bodyPr>
          <a:lstStyle/>
          <a:p>
            <a:pPr algn="l">
              <a:lnSpc>
                <a:spcPts val="2098"/>
              </a:lnSpc>
            </a:pPr>
            <a:r>
              <a:rPr lang="en-GB" sz="2098" b="1" noProof="0" dirty="0">
                <a:solidFill>
                  <a:srgbClr val="99B973"/>
                </a:solidFill>
                <a:latin typeface="TT Firs Neue Bold"/>
                <a:ea typeface="TT Firs Neue Bold"/>
                <a:cs typeface="TT Firs Neue Bold"/>
                <a:sym typeface="TT Firs Neue Bold"/>
              </a:rPr>
              <a:t>The course contains</a:t>
            </a:r>
          </a:p>
        </p:txBody>
      </p:sp>
      <p:sp>
        <p:nvSpPr>
          <p:cNvPr id="20" name="TextBox 20"/>
          <p:cNvSpPr txBox="1"/>
          <p:nvPr/>
        </p:nvSpPr>
        <p:spPr>
          <a:xfrm>
            <a:off x="3302743" y="7887206"/>
            <a:ext cx="2327225" cy="224293"/>
          </a:xfrm>
          <a:prstGeom prst="rect">
            <a:avLst/>
          </a:prstGeom>
        </p:spPr>
        <p:txBody>
          <a:bodyPr lIns="0" tIns="0" rIns="0" bIns="0" rtlCol="0" anchor="t">
            <a:spAutoFit/>
          </a:bodyPr>
          <a:lstStyle/>
          <a:p>
            <a:pPr algn="just">
              <a:lnSpc>
                <a:spcPts val="1818"/>
              </a:lnSpc>
            </a:pPr>
            <a:r>
              <a:rPr lang="en-GB" sz="1299" b="1" spc="38" noProof="0" dirty="0">
                <a:solidFill>
                  <a:srgbClr val="000000"/>
                </a:solidFill>
                <a:latin typeface="Atkinson Hyperlegible"/>
                <a:ea typeface="Atkinson Hyperlegible"/>
                <a:cs typeface="Atkinson Hyperlegible"/>
                <a:sym typeface="Atkinson Hyperlegible"/>
              </a:rPr>
              <a:t>Parental well-being</a:t>
            </a:r>
          </a:p>
        </p:txBody>
      </p:sp>
      <p:sp>
        <p:nvSpPr>
          <p:cNvPr id="21" name="TextBox 21"/>
          <p:cNvSpPr txBox="1"/>
          <p:nvPr/>
        </p:nvSpPr>
        <p:spPr>
          <a:xfrm>
            <a:off x="3267989" y="5525327"/>
            <a:ext cx="2945518" cy="452893"/>
          </a:xfrm>
          <a:prstGeom prst="rect">
            <a:avLst/>
          </a:prstGeom>
        </p:spPr>
        <p:txBody>
          <a:bodyPr lIns="0" tIns="0" rIns="0" bIns="0" rtlCol="0" anchor="t">
            <a:spAutoFit/>
          </a:bodyPr>
          <a:lstStyle/>
          <a:p>
            <a:pPr algn="just">
              <a:lnSpc>
                <a:spcPts val="1818"/>
              </a:lnSpc>
            </a:pPr>
            <a:r>
              <a:rPr lang="en-GB" sz="1299" b="1" spc="38" noProof="0" dirty="0">
                <a:solidFill>
                  <a:srgbClr val="000000"/>
                </a:solidFill>
                <a:latin typeface="Atkinson Hyperlegible"/>
                <a:ea typeface="Atkinson Hyperlegible"/>
                <a:cs typeface="Atkinson Hyperlegible"/>
                <a:sym typeface="Atkinson Hyperlegible"/>
              </a:rPr>
              <a:t>Language and development</a:t>
            </a:r>
          </a:p>
          <a:p>
            <a:pPr algn="just">
              <a:lnSpc>
                <a:spcPts val="1818"/>
              </a:lnSpc>
            </a:pPr>
            <a:endParaRPr lang="en-GB" sz="1299" spc="38" noProof="0" dirty="0">
              <a:solidFill>
                <a:srgbClr val="000000"/>
              </a:solidFill>
              <a:latin typeface="Atkinson Hyperlegible"/>
              <a:ea typeface="Atkinson Hyperlegible"/>
              <a:cs typeface="Atkinson Hyperlegible"/>
              <a:sym typeface="Atkinson Hyperlegible"/>
            </a:endParaRPr>
          </a:p>
        </p:txBody>
      </p:sp>
      <p:sp>
        <p:nvSpPr>
          <p:cNvPr id="22" name="TextBox 22"/>
          <p:cNvSpPr txBox="1"/>
          <p:nvPr/>
        </p:nvSpPr>
        <p:spPr>
          <a:xfrm>
            <a:off x="3275922" y="6819900"/>
            <a:ext cx="3124878" cy="219868"/>
          </a:xfrm>
          <a:prstGeom prst="rect">
            <a:avLst/>
          </a:prstGeom>
        </p:spPr>
        <p:txBody>
          <a:bodyPr wrap="square" lIns="0" tIns="0" rIns="0" bIns="0" rtlCol="0" anchor="t">
            <a:spAutoFit/>
          </a:bodyPr>
          <a:lstStyle/>
          <a:p>
            <a:pPr>
              <a:lnSpc>
                <a:spcPts val="1818"/>
              </a:lnSpc>
            </a:pPr>
            <a:r>
              <a:rPr lang="en-GB" sz="1299" b="1" spc="38" noProof="0" dirty="0">
                <a:solidFill>
                  <a:srgbClr val="000000"/>
                </a:solidFill>
                <a:latin typeface="Atkinson Hyperlegible"/>
                <a:ea typeface="Atkinson Hyperlegible"/>
                <a:cs typeface="Atkinson Hyperlegible"/>
                <a:sym typeface="Atkinson Hyperlegible"/>
              </a:rPr>
              <a:t>Family dynamics and migration stress</a:t>
            </a:r>
          </a:p>
        </p:txBody>
      </p:sp>
      <p:sp>
        <p:nvSpPr>
          <p:cNvPr id="23" name="TextBox 23"/>
          <p:cNvSpPr txBox="1"/>
          <p:nvPr/>
        </p:nvSpPr>
        <p:spPr>
          <a:xfrm>
            <a:off x="3230371" y="4382522"/>
            <a:ext cx="2352229" cy="224293"/>
          </a:xfrm>
          <a:prstGeom prst="rect">
            <a:avLst/>
          </a:prstGeom>
        </p:spPr>
        <p:txBody>
          <a:bodyPr lIns="0" tIns="0" rIns="0" bIns="0" rtlCol="0" anchor="t">
            <a:spAutoFit/>
          </a:bodyPr>
          <a:lstStyle/>
          <a:p>
            <a:pPr algn="just">
              <a:lnSpc>
                <a:spcPts val="1818"/>
              </a:lnSpc>
            </a:pPr>
            <a:r>
              <a:rPr lang="en-GB" sz="1299" b="1" spc="38" noProof="0" dirty="0">
                <a:solidFill>
                  <a:srgbClr val="000000"/>
                </a:solidFill>
                <a:latin typeface="Atkinson Hyperlegible"/>
                <a:ea typeface="Atkinson Hyperlegible"/>
                <a:cs typeface="Atkinson Hyperlegible"/>
                <a:sym typeface="Atkinson Hyperlegible"/>
              </a:rPr>
              <a:t>Children’s rights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F6F9"/>
        </a:solidFill>
        <a:effectLst/>
      </p:bgPr>
    </p:bg>
    <p:spTree>
      <p:nvGrpSpPr>
        <p:cNvPr id="1" name=""/>
        <p:cNvGrpSpPr/>
        <p:nvPr/>
      </p:nvGrpSpPr>
      <p:grpSpPr>
        <a:xfrm>
          <a:off x="0" y="0"/>
          <a:ext cx="0" cy="0"/>
          <a:chOff x="0" y="0"/>
          <a:chExt cx="0" cy="0"/>
        </a:xfrm>
      </p:grpSpPr>
      <p:sp>
        <p:nvSpPr>
          <p:cNvPr id="2" name="Freeform 2"/>
          <p:cNvSpPr/>
          <p:nvPr/>
        </p:nvSpPr>
        <p:spPr>
          <a:xfrm flipV="1">
            <a:off x="1037150" y="1028700"/>
            <a:ext cx="349140" cy="349140"/>
          </a:xfrm>
          <a:custGeom>
            <a:avLst/>
            <a:gdLst/>
            <a:ahLst/>
            <a:cxnLst/>
            <a:rect l="l" t="t" r="r" b="b"/>
            <a:pathLst>
              <a:path w="349140" h="349140">
                <a:moveTo>
                  <a:pt x="0" y="349140"/>
                </a:moveTo>
                <a:lnTo>
                  <a:pt x="349140" y="349140"/>
                </a:lnTo>
                <a:lnTo>
                  <a:pt x="349140" y="0"/>
                </a:lnTo>
                <a:lnTo>
                  <a:pt x="0" y="0"/>
                </a:lnTo>
                <a:lnTo>
                  <a:pt x="0" y="34914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o-FO"/>
          </a:p>
        </p:txBody>
      </p:sp>
      <p:grpSp>
        <p:nvGrpSpPr>
          <p:cNvPr id="3" name="Group 3"/>
          <p:cNvGrpSpPr/>
          <p:nvPr/>
        </p:nvGrpSpPr>
        <p:grpSpPr>
          <a:xfrm>
            <a:off x="11140436" y="2451961"/>
            <a:ext cx="5863429" cy="5863429"/>
            <a:chOff x="0" y="0"/>
            <a:chExt cx="14154848" cy="14154848"/>
          </a:xfrm>
        </p:grpSpPr>
        <p:sp>
          <p:nvSpPr>
            <p:cNvPr id="4" name="Freeform 4"/>
            <p:cNvSpPr/>
            <p:nvPr/>
          </p:nvSpPr>
          <p:spPr>
            <a:xfrm>
              <a:off x="0" y="0"/>
              <a:ext cx="14154913" cy="14154786"/>
            </a:xfrm>
            <a:custGeom>
              <a:avLst/>
              <a:gdLst/>
              <a:ahLst/>
              <a:cxnLst/>
              <a:rect l="l" t="t" r="r" b="b"/>
              <a:pathLst>
                <a:path w="14154913" h="14154786">
                  <a:moveTo>
                    <a:pt x="0" y="0"/>
                  </a:moveTo>
                  <a:lnTo>
                    <a:pt x="14154913" y="0"/>
                  </a:lnTo>
                  <a:lnTo>
                    <a:pt x="14154913" y="14154786"/>
                  </a:lnTo>
                  <a:lnTo>
                    <a:pt x="0" y="14154786"/>
                  </a:lnTo>
                  <a:lnTo>
                    <a:pt x="0" y="0"/>
                  </a:lnTo>
                  <a:close/>
                </a:path>
              </a:pathLst>
            </a:custGeom>
            <a:blipFill>
              <a:blip r:embed="rId3"/>
              <a:stretch>
                <a:fillRect/>
              </a:stretch>
            </a:blipFill>
          </p:spPr>
          <p:txBody>
            <a:bodyPr/>
            <a:lstStyle/>
            <a:p>
              <a:endParaRPr lang="fo-FO"/>
            </a:p>
          </p:txBody>
        </p:sp>
      </p:grpSp>
      <p:sp>
        <p:nvSpPr>
          <p:cNvPr id="5" name="TextBox 5"/>
          <p:cNvSpPr txBox="1"/>
          <p:nvPr/>
        </p:nvSpPr>
        <p:spPr>
          <a:xfrm>
            <a:off x="1287743" y="1241347"/>
            <a:ext cx="5164979" cy="357167"/>
          </a:xfrm>
          <a:prstGeom prst="rect">
            <a:avLst/>
          </a:prstGeom>
        </p:spPr>
        <p:txBody>
          <a:bodyPr lIns="0" tIns="0" rIns="0" bIns="0" rtlCol="0" anchor="t">
            <a:spAutoFit/>
          </a:bodyPr>
          <a:lstStyle/>
          <a:p>
            <a:pPr algn="l">
              <a:lnSpc>
                <a:spcPts val="2883"/>
              </a:lnSpc>
            </a:pPr>
            <a:r>
              <a:rPr lang="en-US" sz="2402" b="1">
                <a:solidFill>
                  <a:srgbClr val="99B973"/>
                </a:solidFill>
                <a:latin typeface="TT Firs Neue Bold"/>
                <a:ea typeface="TT Firs Neue Bold"/>
                <a:cs typeface="TT Firs Neue Bold"/>
                <a:sym typeface="TT Firs Neue Bold"/>
              </a:rPr>
              <a:t>Faroese as a second language</a:t>
            </a:r>
          </a:p>
        </p:txBody>
      </p:sp>
      <p:sp>
        <p:nvSpPr>
          <p:cNvPr id="6" name="TextBox 6"/>
          <p:cNvSpPr txBox="1"/>
          <p:nvPr/>
        </p:nvSpPr>
        <p:spPr>
          <a:xfrm>
            <a:off x="1211720" y="1873587"/>
            <a:ext cx="8807848" cy="816779"/>
          </a:xfrm>
          <a:prstGeom prst="rect">
            <a:avLst/>
          </a:prstGeom>
        </p:spPr>
        <p:txBody>
          <a:bodyPr lIns="0" tIns="0" rIns="0" bIns="0" rtlCol="0" anchor="t">
            <a:spAutoFit/>
          </a:bodyPr>
          <a:lstStyle/>
          <a:p>
            <a:pPr algn="just">
              <a:lnSpc>
                <a:spcPts val="2238"/>
              </a:lnSpc>
            </a:pPr>
            <a:r>
              <a:rPr lang="en-US" sz="1599" spc="47">
                <a:solidFill>
                  <a:srgbClr val="000000"/>
                </a:solidFill>
                <a:latin typeface="Atkinson Hyperlegible"/>
                <a:ea typeface="Atkinson Hyperlegible"/>
                <a:cs typeface="Atkinson Hyperlegible"/>
                <a:sym typeface="Atkinson Hyperlegible"/>
              </a:rPr>
              <a:t>As a newcomer, you can take Faroese as a Second Language (FSA) courses to develop your Faroese language skills and better integrate into Faroese society. These courses are organized under the national framework for Faroese as a Second Language. </a:t>
            </a:r>
          </a:p>
        </p:txBody>
      </p:sp>
      <p:sp>
        <p:nvSpPr>
          <p:cNvPr id="7" name="Freeform 7"/>
          <p:cNvSpPr/>
          <p:nvPr/>
        </p:nvSpPr>
        <p:spPr>
          <a:xfrm>
            <a:off x="1211720" y="3214242"/>
            <a:ext cx="7913292" cy="4902257"/>
          </a:xfrm>
          <a:custGeom>
            <a:avLst/>
            <a:gdLst/>
            <a:ahLst/>
            <a:cxnLst/>
            <a:rect l="l" t="t" r="r" b="b"/>
            <a:pathLst>
              <a:path w="7913292" h="4902257">
                <a:moveTo>
                  <a:pt x="0" y="0"/>
                </a:moveTo>
                <a:lnTo>
                  <a:pt x="7913292" y="0"/>
                </a:lnTo>
                <a:lnTo>
                  <a:pt x="7913292" y="4902256"/>
                </a:lnTo>
                <a:lnTo>
                  <a:pt x="0" y="490225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o-FO"/>
          </a:p>
        </p:txBody>
      </p:sp>
      <p:sp>
        <p:nvSpPr>
          <p:cNvPr id="8" name="Freeform 8"/>
          <p:cNvSpPr/>
          <p:nvPr/>
        </p:nvSpPr>
        <p:spPr>
          <a:xfrm>
            <a:off x="1419273" y="3480171"/>
            <a:ext cx="7476547" cy="4307872"/>
          </a:xfrm>
          <a:custGeom>
            <a:avLst/>
            <a:gdLst/>
            <a:ahLst/>
            <a:cxnLst/>
            <a:rect l="l" t="t" r="r" b="b"/>
            <a:pathLst>
              <a:path w="7476547" h="4307872">
                <a:moveTo>
                  <a:pt x="0" y="0"/>
                </a:moveTo>
                <a:lnTo>
                  <a:pt x="7476546" y="0"/>
                </a:lnTo>
                <a:lnTo>
                  <a:pt x="7476546" y="4307872"/>
                </a:lnTo>
                <a:lnTo>
                  <a:pt x="0" y="430787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o-FO"/>
          </a:p>
        </p:txBody>
      </p:sp>
      <p:sp>
        <p:nvSpPr>
          <p:cNvPr id="9" name="TextBox 9"/>
          <p:cNvSpPr txBox="1"/>
          <p:nvPr/>
        </p:nvSpPr>
        <p:spPr>
          <a:xfrm>
            <a:off x="1701547" y="4095763"/>
            <a:ext cx="6704331" cy="3012491"/>
          </a:xfrm>
          <a:prstGeom prst="rect">
            <a:avLst/>
          </a:prstGeom>
        </p:spPr>
        <p:txBody>
          <a:bodyPr lIns="0" tIns="0" rIns="0" bIns="0" rtlCol="0" anchor="t">
            <a:spAutoFit/>
          </a:bodyPr>
          <a:lstStyle/>
          <a:p>
            <a:pPr marL="746903" lvl="2" indent="-248968" algn="l">
              <a:lnSpc>
                <a:spcPts val="2328"/>
              </a:lnSpc>
              <a:buFont typeface="Arial"/>
              <a:buChar char="⚬"/>
            </a:pPr>
            <a:r>
              <a:rPr lang="en-US" sz="1661" spc="48" dirty="0">
                <a:solidFill>
                  <a:srgbClr val="100F0D"/>
                </a:solidFill>
                <a:latin typeface="Atkinson Hyperlegible"/>
                <a:ea typeface="Atkinson Hyperlegible"/>
                <a:cs typeface="Atkinson Hyperlegible"/>
                <a:sym typeface="Atkinson Hyperlegible"/>
              </a:rPr>
              <a:t>Improve your Faroese language skills</a:t>
            </a:r>
          </a:p>
          <a:p>
            <a:pPr marL="746903" lvl="2" indent="-248968" algn="l">
              <a:lnSpc>
                <a:spcPts val="2328"/>
              </a:lnSpc>
              <a:buFont typeface="Arial"/>
              <a:buChar char="⚬"/>
            </a:pPr>
            <a:r>
              <a:rPr lang="en-US" sz="1661" spc="48" dirty="0">
                <a:solidFill>
                  <a:srgbClr val="100F0D"/>
                </a:solidFill>
                <a:latin typeface="Atkinson Hyperlegible"/>
                <a:ea typeface="Atkinson Hyperlegible"/>
                <a:cs typeface="Atkinson Hyperlegible"/>
                <a:sym typeface="Atkinson Hyperlegible"/>
              </a:rPr>
              <a:t>Better understand Faroese society and culture</a:t>
            </a:r>
          </a:p>
          <a:p>
            <a:pPr marL="746903" lvl="2" indent="-248968" algn="l">
              <a:lnSpc>
                <a:spcPts val="2328"/>
              </a:lnSpc>
              <a:buFont typeface="Arial"/>
              <a:buChar char="⚬"/>
            </a:pPr>
            <a:r>
              <a:rPr lang="en-US" sz="1661" spc="48" dirty="0">
                <a:solidFill>
                  <a:srgbClr val="100F0D"/>
                </a:solidFill>
                <a:latin typeface="Atkinson Hyperlegible"/>
                <a:ea typeface="Atkinson Hyperlegible"/>
                <a:cs typeface="Atkinson Hyperlegible"/>
                <a:sym typeface="Atkinson Hyperlegible"/>
              </a:rPr>
              <a:t>Gain opportunities for further Faroese education</a:t>
            </a:r>
          </a:p>
          <a:p>
            <a:pPr marL="746903" lvl="2" indent="-248968" algn="l">
              <a:lnSpc>
                <a:spcPts val="2643"/>
              </a:lnSpc>
            </a:pPr>
            <a:endParaRPr lang="en-US" sz="1661" spc="48" dirty="0">
              <a:solidFill>
                <a:srgbClr val="100F0D"/>
              </a:solidFill>
              <a:latin typeface="Atkinson Hyperlegible"/>
              <a:ea typeface="Atkinson Hyperlegible"/>
              <a:cs typeface="Atkinson Hyperlegible"/>
              <a:sym typeface="Atkinson Hyperlegible"/>
            </a:endParaRPr>
          </a:p>
          <a:p>
            <a:pPr algn="l">
              <a:lnSpc>
                <a:spcPts val="2643"/>
              </a:lnSpc>
            </a:pPr>
            <a:r>
              <a:rPr lang="en-US" sz="1888" b="1" spc="56" dirty="0">
                <a:solidFill>
                  <a:srgbClr val="99B973"/>
                </a:solidFill>
                <a:latin typeface="TT Firs Neue Bold"/>
                <a:ea typeface="TT Firs Neue Bold"/>
                <a:cs typeface="TT Firs Neue Bold"/>
                <a:sym typeface="TT Firs Neue Bold"/>
              </a:rPr>
              <a:t>Practical Information</a:t>
            </a:r>
            <a:endParaRPr lang="en-US" sz="1100" b="1" spc="56" dirty="0">
              <a:solidFill>
                <a:srgbClr val="99B973"/>
              </a:solidFill>
              <a:latin typeface="TT Firs Neue Bold"/>
              <a:ea typeface="TT Firs Neue Bold"/>
              <a:cs typeface="TT Firs Neue Bold"/>
              <a:sym typeface="TT Firs Neue Bold"/>
            </a:endParaRPr>
          </a:p>
          <a:p>
            <a:pPr marL="746903" lvl="2" indent="-248968" algn="l">
              <a:lnSpc>
                <a:spcPts val="2328"/>
              </a:lnSpc>
              <a:buFont typeface="Arial"/>
              <a:buChar char="⚬"/>
            </a:pPr>
            <a:r>
              <a:rPr lang="en-US" sz="1661" spc="48" dirty="0">
                <a:solidFill>
                  <a:srgbClr val="100F0D"/>
                </a:solidFill>
                <a:latin typeface="Atkinson Hyperlegible"/>
                <a:ea typeface="Atkinson Hyperlegible"/>
                <a:cs typeface="Atkinson Hyperlegible"/>
                <a:sym typeface="Atkinson Hyperlegible"/>
              </a:rPr>
              <a:t>Free of charge </a:t>
            </a:r>
          </a:p>
          <a:p>
            <a:pPr marL="746903" lvl="2" indent="-248968" algn="l">
              <a:lnSpc>
                <a:spcPts val="2328"/>
              </a:lnSpc>
              <a:buFont typeface="Arial"/>
              <a:buChar char="⚬"/>
            </a:pPr>
            <a:r>
              <a:rPr lang="en-US" sz="1661" spc="48" dirty="0">
                <a:solidFill>
                  <a:srgbClr val="100F0D"/>
                </a:solidFill>
                <a:latin typeface="Atkinson Hyperlegible"/>
                <a:ea typeface="Atkinson Hyperlegible"/>
                <a:cs typeface="Atkinson Hyperlegible"/>
                <a:sym typeface="Atkinson Hyperlegible"/>
              </a:rPr>
              <a:t>Courses last about four months </a:t>
            </a:r>
          </a:p>
          <a:p>
            <a:pPr marL="746903" lvl="2" indent="-248968" algn="l">
              <a:lnSpc>
                <a:spcPts val="2328"/>
              </a:lnSpc>
              <a:buFont typeface="Arial"/>
              <a:buChar char="⚬"/>
            </a:pPr>
            <a:r>
              <a:rPr lang="en-US" sz="1661" spc="48" dirty="0">
                <a:solidFill>
                  <a:srgbClr val="100F0D"/>
                </a:solidFill>
                <a:latin typeface="Atkinson Hyperlegible"/>
                <a:ea typeface="Atkinson Hyperlegible"/>
                <a:cs typeface="Atkinson Hyperlegible"/>
                <a:sym typeface="Atkinson Hyperlegible"/>
              </a:rPr>
              <a:t>Available in three locations: Tórshavn, Kambsdali, and </a:t>
            </a:r>
            <a:r>
              <a:rPr lang="en-US" sz="1661" spc="48" dirty="0" err="1">
                <a:solidFill>
                  <a:srgbClr val="100F0D"/>
                </a:solidFill>
                <a:latin typeface="Atkinson Hyperlegible"/>
                <a:ea typeface="Atkinson Hyperlegible"/>
                <a:cs typeface="Atkinson Hyperlegible"/>
                <a:sym typeface="Atkinson Hyperlegible"/>
              </a:rPr>
              <a:t>Vágur</a:t>
            </a:r>
            <a:endParaRPr lang="en-US" sz="1661" spc="48" dirty="0">
              <a:solidFill>
                <a:srgbClr val="100F0D"/>
              </a:solidFill>
              <a:latin typeface="Atkinson Hyperlegible"/>
              <a:ea typeface="Atkinson Hyperlegible"/>
              <a:cs typeface="Atkinson Hyperlegible"/>
              <a:sym typeface="Atkinson Hyperlegible"/>
            </a:endParaRPr>
          </a:p>
          <a:p>
            <a:pPr marL="746903" lvl="2" indent="-248968" algn="l">
              <a:lnSpc>
                <a:spcPts val="2328"/>
              </a:lnSpc>
            </a:pPr>
            <a:endParaRPr lang="en-US" sz="1661" spc="48" dirty="0">
              <a:solidFill>
                <a:srgbClr val="100F0D"/>
              </a:solidFill>
              <a:latin typeface="Atkinson Hyperlegible"/>
              <a:ea typeface="Atkinson Hyperlegible"/>
              <a:cs typeface="Atkinson Hyperlegible"/>
              <a:sym typeface="Atkinson Hyperlegible"/>
            </a:endParaRPr>
          </a:p>
          <a:p>
            <a:pPr algn="l">
              <a:lnSpc>
                <a:spcPts val="2328"/>
              </a:lnSpc>
            </a:pPr>
            <a:r>
              <a:rPr lang="en-US" sz="1661" spc="48" dirty="0">
                <a:solidFill>
                  <a:srgbClr val="100F0D"/>
                </a:solidFill>
                <a:latin typeface="Atkinson Hyperlegible"/>
                <a:ea typeface="Atkinson Hyperlegible"/>
                <a:cs typeface="Atkinson Hyperlegible"/>
                <a:sym typeface="Atkinson Hyperlegible"/>
              </a:rPr>
              <a:t>For details and how to sign up, please go to www.uvs.fo </a:t>
            </a:r>
          </a:p>
        </p:txBody>
      </p:sp>
      <p:sp>
        <p:nvSpPr>
          <p:cNvPr id="10" name="TextBox 10"/>
          <p:cNvSpPr txBox="1"/>
          <p:nvPr/>
        </p:nvSpPr>
        <p:spPr>
          <a:xfrm>
            <a:off x="1652987" y="3760295"/>
            <a:ext cx="3097422" cy="215443"/>
          </a:xfrm>
          <a:prstGeom prst="rect">
            <a:avLst/>
          </a:prstGeom>
        </p:spPr>
        <p:txBody>
          <a:bodyPr lIns="0" tIns="0" rIns="0" bIns="0" rtlCol="0" anchor="t">
            <a:spAutoFit/>
          </a:bodyPr>
          <a:lstStyle/>
          <a:p>
            <a:pPr algn="l">
              <a:lnSpc>
                <a:spcPts val="1888"/>
              </a:lnSpc>
            </a:pPr>
            <a:r>
              <a:rPr lang="en-US" sz="1888" b="1">
                <a:solidFill>
                  <a:srgbClr val="99B973"/>
                </a:solidFill>
                <a:latin typeface="TT Firs Neue Bold"/>
                <a:ea typeface="TT Firs Neue Bold"/>
                <a:cs typeface="TT Firs Neue Bold"/>
                <a:sym typeface="TT Firs Neue Bold"/>
              </a:rPr>
              <a:t>Benefits of attending</a:t>
            </a:r>
          </a:p>
        </p:txBody>
      </p:sp>
      <p:grpSp>
        <p:nvGrpSpPr>
          <p:cNvPr id="11" name="Group 11"/>
          <p:cNvGrpSpPr/>
          <p:nvPr/>
        </p:nvGrpSpPr>
        <p:grpSpPr>
          <a:xfrm>
            <a:off x="0" y="9843840"/>
            <a:ext cx="18288000" cy="443160"/>
            <a:chOff x="0" y="0"/>
            <a:chExt cx="4816593" cy="116717"/>
          </a:xfrm>
        </p:grpSpPr>
        <p:sp>
          <p:nvSpPr>
            <p:cNvPr id="12" name="Freeform 12"/>
            <p:cNvSpPr/>
            <p:nvPr/>
          </p:nvSpPr>
          <p:spPr>
            <a:xfrm>
              <a:off x="0" y="0"/>
              <a:ext cx="4816592" cy="116717"/>
            </a:xfrm>
            <a:custGeom>
              <a:avLst/>
              <a:gdLst/>
              <a:ahLst/>
              <a:cxnLst/>
              <a:rect l="l" t="t" r="r" b="b"/>
              <a:pathLst>
                <a:path w="4816592" h="116717">
                  <a:moveTo>
                    <a:pt x="0" y="0"/>
                  </a:moveTo>
                  <a:lnTo>
                    <a:pt x="4816592" y="0"/>
                  </a:lnTo>
                  <a:lnTo>
                    <a:pt x="4816592" y="116717"/>
                  </a:lnTo>
                  <a:lnTo>
                    <a:pt x="0" y="116717"/>
                  </a:lnTo>
                  <a:close/>
                </a:path>
              </a:pathLst>
            </a:custGeom>
            <a:solidFill>
              <a:srgbClr val="99B973"/>
            </a:solidFill>
          </p:spPr>
          <p:txBody>
            <a:bodyPr/>
            <a:lstStyle/>
            <a:p>
              <a:endParaRPr lang="fo-FO"/>
            </a:p>
          </p:txBody>
        </p:sp>
        <p:sp>
          <p:nvSpPr>
            <p:cNvPr id="13" name="TextBox 13"/>
            <p:cNvSpPr txBox="1"/>
            <p:nvPr/>
          </p:nvSpPr>
          <p:spPr>
            <a:xfrm>
              <a:off x="0" y="38100"/>
              <a:ext cx="4816593" cy="78617"/>
            </a:xfrm>
            <a:prstGeom prst="rect">
              <a:avLst/>
            </a:prstGeom>
          </p:spPr>
          <p:txBody>
            <a:bodyPr lIns="50800" tIns="50800" rIns="50800" bIns="50800" rtlCol="0" anchor="ctr"/>
            <a:lstStyle/>
            <a:p>
              <a:pPr algn="ctr">
                <a:lnSpc>
                  <a:spcPts val="2402"/>
                </a:lnSpc>
              </a:pPr>
              <a:endParaRPr/>
            </a:p>
          </p:txBody>
        </p:sp>
      </p:grpSp>
      <p:grpSp>
        <p:nvGrpSpPr>
          <p:cNvPr id="14" name="Group 14"/>
          <p:cNvGrpSpPr/>
          <p:nvPr/>
        </p:nvGrpSpPr>
        <p:grpSpPr>
          <a:xfrm>
            <a:off x="15404180" y="1037641"/>
            <a:ext cx="1855120" cy="953506"/>
            <a:chOff x="0" y="0"/>
            <a:chExt cx="7279818" cy="3741725"/>
          </a:xfrm>
        </p:grpSpPr>
        <p:sp>
          <p:nvSpPr>
            <p:cNvPr id="15" name="Freeform 15"/>
            <p:cNvSpPr/>
            <p:nvPr/>
          </p:nvSpPr>
          <p:spPr>
            <a:xfrm>
              <a:off x="0" y="0"/>
              <a:ext cx="7279767" cy="3741674"/>
            </a:xfrm>
            <a:custGeom>
              <a:avLst/>
              <a:gdLst/>
              <a:ahLst/>
              <a:cxnLst/>
              <a:rect l="l" t="t" r="r" b="b"/>
              <a:pathLst>
                <a:path w="7279767" h="3741674">
                  <a:moveTo>
                    <a:pt x="0" y="0"/>
                  </a:moveTo>
                  <a:lnTo>
                    <a:pt x="7279767" y="0"/>
                  </a:lnTo>
                  <a:lnTo>
                    <a:pt x="7279767" y="3741674"/>
                  </a:lnTo>
                  <a:lnTo>
                    <a:pt x="0" y="3741674"/>
                  </a:lnTo>
                  <a:lnTo>
                    <a:pt x="0" y="0"/>
                  </a:lnTo>
                  <a:close/>
                </a:path>
              </a:pathLst>
            </a:custGeom>
            <a:blipFill>
              <a:blip r:embed="rId6"/>
              <a:stretch>
                <a:fillRect t="-147" b="-149"/>
              </a:stretch>
            </a:blipFill>
          </p:spPr>
          <p:txBody>
            <a:bodyPr/>
            <a:lstStyle/>
            <a:p>
              <a:endParaRPr lang="fo-FO"/>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9C1B4"/>
        </a:solidFill>
        <a:effectLst/>
      </p:bgPr>
    </p:bg>
    <p:spTree>
      <p:nvGrpSpPr>
        <p:cNvPr id="1" name=""/>
        <p:cNvGrpSpPr/>
        <p:nvPr/>
      </p:nvGrpSpPr>
      <p:grpSpPr>
        <a:xfrm>
          <a:off x="0" y="0"/>
          <a:ext cx="0" cy="0"/>
          <a:chOff x="0" y="0"/>
          <a:chExt cx="0" cy="0"/>
        </a:xfrm>
      </p:grpSpPr>
      <p:sp>
        <p:nvSpPr>
          <p:cNvPr id="3" name="TextBox 3"/>
          <p:cNvSpPr txBox="1"/>
          <p:nvPr/>
        </p:nvSpPr>
        <p:spPr>
          <a:xfrm>
            <a:off x="4305729" y="3223061"/>
            <a:ext cx="3712215" cy="3997943"/>
          </a:xfrm>
          <a:prstGeom prst="rect">
            <a:avLst/>
          </a:prstGeom>
        </p:spPr>
        <p:txBody>
          <a:bodyPr lIns="0" tIns="0" rIns="0" bIns="0" rtlCol="0" anchor="t">
            <a:spAutoFit/>
          </a:bodyPr>
          <a:lstStyle/>
          <a:p>
            <a:pPr algn="just">
              <a:lnSpc>
                <a:spcPts val="3820"/>
              </a:lnSpc>
            </a:pPr>
            <a:r>
              <a:rPr lang="en-US" sz="2728" b="1" spc="80" dirty="0">
                <a:solidFill>
                  <a:srgbClr val="100F0D"/>
                </a:solidFill>
                <a:latin typeface="Atkinson Hyperlegible Bold"/>
                <a:ea typeface="Atkinson Hyperlegible Bold"/>
                <a:cs typeface="Atkinson Hyperlegible Bold"/>
                <a:sym typeface="Atkinson Hyperlegible Bold"/>
              </a:rPr>
              <a:t>Útlendingastovan</a:t>
            </a:r>
          </a:p>
          <a:p>
            <a:pPr algn="just">
              <a:lnSpc>
                <a:spcPts val="2335"/>
              </a:lnSpc>
            </a:pPr>
            <a:endParaRPr lang="en-US" sz="2728" b="1" spc="80" dirty="0">
              <a:solidFill>
                <a:srgbClr val="100F0D"/>
              </a:solidFill>
              <a:latin typeface="Atkinson Hyperlegible Bold"/>
              <a:ea typeface="Atkinson Hyperlegible Bold"/>
              <a:cs typeface="Atkinson Hyperlegible Bold"/>
              <a:sym typeface="Atkinson Hyperlegible Bold"/>
            </a:endParaRPr>
          </a:p>
          <a:p>
            <a:pPr algn="just">
              <a:lnSpc>
                <a:spcPts val="2335"/>
              </a:lnSpc>
            </a:pPr>
            <a:r>
              <a:rPr lang="en-US" sz="1668" spc="50" dirty="0">
                <a:solidFill>
                  <a:srgbClr val="100F0D"/>
                </a:solidFill>
                <a:latin typeface="Atkinson Hyperlegible"/>
                <a:ea typeface="Atkinson Hyperlegible"/>
                <a:cs typeface="Atkinson Hyperlegible"/>
                <a:sym typeface="Atkinson Hyperlegible"/>
              </a:rPr>
              <a:t>Immigration and Integration Office</a:t>
            </a:r>
          </a:p>
          <a:p>
            <a:pPr algn="just">
              <a:lnSpc>
                <a:spcPts val="2335"/>
              </a:lnSpc>
            </a:pPr>
            <a:endParaRPr lang="en-US" sz="1668" spc="50" dirty="0">
              <a:solidFill>
                <a:srgbClr val="100F0D"/>
              </a:solidFill>
              <a:latin typeface="Atkinson Hyperlegible"/>
              <a:ea typeface="Atkinson Hyperlegible"/>
              <a:cs typeface="Atkinson Hyperlegible"/>
              <a:sym typeface="Atkinson Hyperlegible"/>
            </a:endParaRPr>
          </a:p>
          <a:p>
            <a:pPr algn="just">
              <a:lnSpc>
                <a:spcPts val="2335"/>
              </a:lnSpc>
            </a:pPr>
            <a:r>
              <a:rPr lang="en-US" sz="1668" spc="50" dirty="0" err="1">
                <a:solidFill>
                  <a:srgbClr val="100F0D"/>
                </a:solidFill>
                <a:latin typeface="Atkinson Hyperlegible"/>
                <a:ea typeface="Atkinson Hyperlegible"/>
                <a:cs typeface="Atkinson Hyperlegible"/>
                <a:sym typeface="Atkinson Hyperlegible"/>
              </a:rPr>
              <a:t>Skálatrøð</a:t>
            </a:r>
            <a:r>
              <a:rPr lang="en-US" sz="1668" spc="50" dirty="0">
                <a:solidFill>
                  <a:srgbClr val="100F0D"/>
                </a:solidFill>
                <a:latin typeface="Atkinson Hyperlegible"/>
                <a:ea typeface="Atkinson Hyperlegible"/>
                <a:cs typeface="Atkinson Hyperlegible"/>
                <a:sym typeface="Atkinson Hyperlegible"/>
              </a:rPr>
              <a:t> 20</a:t>
            </a:r>
          </a:p>
          <a:p>
            <a:pPr algn="just">
              <a:lnSpc>
                <a:spcPts val="2335"/>
              </a:lnSpc>
            </a:pPr>
            <a:r>
              <a:rPr lang="en-US" sz="1668" spc="50" dirty="0" err="1">
                <a:solidFill>
                  <a:srgbClr val="100F0D"/>
                </a:solidFill>
                <a:latin typeface="Atkinson Hyperlegible"/>
                <a:ea typeface="Atkinson Hyperlegible"/>
                <a:cs typeface="Atkinson Hyperlegible"/>
                <a:sym typeface="Atkinson Hyperlegible"/>
              </a:rPr>
              <a:t>Postrúm</a:t>
            </a:r>
            <a:r>
              <a:rPr lang="en-US" sz="1668" spc="50" dirty="0">
                <a:solidFill>
                  <a:srgbClr val="100F0D"/>
                </a:solidFill>
                <a:latin typeface="Atkinson Hyperlegible"/>
                <a:ea typeface="Atkinson Hyperlegible"/>
                <a:cs typeface="Atkinson Hyperlegible"/>
                <a:sym typeface="Atkinson Hyperlegible"/>
              </a:rPr>
              <a:t> 264 </a:t>
            </a:r>
          </a:p>
          <a:p>
            <a:pPr algn="just">
              <a:lnSpc>
                <a:spcPts val="2335"/>
              </a:lnSpc>
            </a:pPr>
            <a:r>
              <a:rPr lang="en-US" sz="1668" spc="50" dirty="0">
                <a:solidFill>
                  <a:srgbClr val="100F0D"/>
                </a:solidFill>
                <a:latin typeface="Atkinson Hyperlegible"/>
                <a:ea typeface="Atkinson Hyperlegible"/>
                <a:cs typeface="Atkinson Hyperlegible"/>
                <a:sym typeface="Atkinson Hyperlegible"/>
              </a:rPr>
              <a:t>FO-110 Tórshavn </a:t>
            </a:r>
          </a:p>
          <a:p>
            <a:pPr algn="just">
              <a:lnSpc>
                <a:spcPts val="2335"/>
              </a:lnSpc>
            </a:pPr>
            <a:r>
              <a:rPr lang="en-US" sz="1668" spc="50" dirty="0" err="1">
                <a:solidFill>
                  <a:srgbClr val="100F0D"/>
                </a:solidFill>
                <a:latin typeface="Atkinson Hyperlegible"/>
                <a:ea typeface="Atkinson Hyperlegible"/>
                <a:cs typeface="Atkinson Hyperlegible"/>
                <a:sym typeface="Atkinson Hyperlegible"/>
              </a:rPr>
              <a:t>Føroyar</a:t>
            </a:r>
            <a:endParaRPr lang="en-US" sz="1668" spc="50" dirty="0">
              <a:solidFill>
                <a:srgbClr val="100F0D"/>
              </a:solidFill>
              <a:latin typeface="Atkinson Hyperlegible"/>
              <a:ea typeface="Atkinson Hyperlegible"/>
              <a:cs typeface="Atkinson Hyperlegible"/>
              <a:sym typeface="Atkinson Hyperlegible"/>
            </a:endParaRPr>
          </a:p>
          <a:p>
            <a:pPr algn="just">
              <a:lnSpc>
                <a:spcPts val="2335"/>
              </a:lnSpc>
            </a:pPr>
            <a:endParaRPr lang="en-US" sz="1668" spc="50" dirty="0">
              <a:solidFill>
                <a:srgbClr val="100F0D"/>
              </a:solidFill>
              <a:latin typeface="Atkinson Hyperlegible"/>
              <a:ea typeface="Atkinson Hyperlegible"/>
              <a:cs typeface="Atkinson Hyperlegible"/>
              <a:sym typeface="Atkinson Hyperlegible"/>
            </a:endParaRPr>
          </a:p>
          <a:p>
            <a:pPr algn="just">
              <a:lnSpc>
                <a:spcPts val="2335"/>
              </a:lnSpc>
            </a:pPr>
            <a:r>
              <a:rPr lang="en-US" sz="1668" spc="50" dirty="0">
                <a:solidFill>
                  <a:srgbClr val="100F0D"/>
                </a:solidFill>
                <a:latin typeface="Atkinson Hyperlegible"/>
                <a:ea typeface="Atkinson Hyperlegible"/>
                <a:cs typeface="Atkinson Hyperlegible"/>
                <a:sym typeface="Atkinson Hyperlegible"/>
              </a:rPr>
              <a:t>+298 357979</a:t>
            </a:r>
          </a:p>
          <a:p>
            <a:pPr algn="just">
              <a:lnSpc>
                <a:spcPts val="2335"/>
              </a:lnSpc>
            </a:pPr>
            <a:r>
              <a:rPr lang="en-US" sz="1668" spc="50" dirty="0">
                <a:solidFill>
                  <a:srgbClr val="100F0D"/>
                </a:solidFill>
                <a:latin typeface="Atkinson Hyperlegible"/>
                <a:ea typeface="Atkinson Hyperlegible"/>
                <a:cs typeface="Atkinson Hyperlegible"/>
                <a:sym typeface="Atkinson Hyperlegible"/>
              </a:rPr>
              <a:t>info@utlendingastovan.fo</a:t>
            </a:r>
          </a:p>
          <a:p>
            <a:pPr algn="just">
              <a:lnSpc>
                <a:spcPts val="2335"/>
              </a:lnSpc>
            </a:pPr>
            <a:endParaRPr lang="en-US" sz="1668" spc="50" dirty="0">
              <a:solidFill>
                <a:srgbClr val="100F0D"/>
              </a:solidFill>
              <a:latin typeface="Atkinson Hyperlegible"/>
              <a:ea typeface="Atkinson Hyperlegible"/>
              <a:cs typeface="Atkinson Hyperlegible"/>
              <a:sym typeface="Atkinson Hyperlegible"/>
            </a:endParaRPr>
          </a:p>
          <a:p>
            <a:pPr algn="just">
              <a:lnSpc>
                <a:spcPts val="2335"/>
              </a:lnSpc>
            </a:pPr>
            <a:endParaRPr lang="en-US" sz="1668" spc="50" dirty="0">
              <a:solidFill>
                <a:srgbClr val="100F0D"/>
              </a:solidFill>
              <a:latin typeface="Atkinson Hyperlegible"/>
              <a:ea typeface="Atkinson Hyperlegible"/>
              <a:cs typeface="Atkinson Hyperlegible"/>
              <a:sym typeface="Atkinson Hyperlegible"/>
            </a:endParaRPr>
          </a:p>
        </p:txBody>
      </p:sp>
      <p:sp>
        <p:nvSpPr>
          <p:cNvPr id="6" name="TextBox 6"/>
          <p:cNvSpPr txBox="1"/>
          <p:nvPr/>
        </p:nvSpPr>
        <p:spPr>
          <a:xfrm>
            <a:off x="4305729" y="7048500"/>
            <a:ext cx="3213440" cy="602460"/>
          </a:xfrm>
          <a:prstGeom prst="rect">
            <a:avLst/>
          </a:prstGeom>
        </p:spPr>
        <p:txBody>
          <a:bodyPr lIns="0" tIns="0" rIns="0" bIns="0" rtlCol="0" anchor="t">
            <a:spAutoFit/>
          </a:bodyPr>
          <a:lstStyle/>
          <a:p>
            <a:pPr algn="just">
              <a:lnSpc>
                <a:spcPts val="2335"/>
              </a:lnSpc>
            </a:pPr>
            <a:r>
              <a:rPr lang="en-US" sz="1668" spc="16" dirty="0">
                <a:solidFill>
                  <a:srgbClr val="100F0D"/>
                </a:solidFill>
                <a:latin typeface="Atkinson Hyperlegible"/>
                <a:ea typeface="Atkinson Hyperlegible"/>
                <a:cs typeface="Atkinson Hyperlegible"/>
                <a:sym typeface="Atkinson Hyperlegible"/>
              </a:rPr>
              <a:t>All Content Copyright © 2026</a:t>
            </a:r>
          </a:p>
          <a:p>
            <a:pPr algn="just">
              <a:lnSpc>
                <a:spcPts val="2335"/>
              </a:lnSpc>
            </a:pPr>
            <a:r>
              <a:rPr lang="en-US" sz="1668" spc="16" dirty="0">
                <a:solidFill>
                  <a:srgbClr val="100F0D"/>
                </a:solidFill>
                <a:latin typeface="Atkinson Hyperlegible"/>
                <a:ea typeface="Atkinson Hyperlegible"/>
                <a:cs typeface="Atkinson Hyperlegible"/>
                <a:sym typeface="Atkinson Hyperlegible"/>
              </a:rPr>
              <a:t>Útlendingastovan</a:t>
            </a:r>
          </a:p>
        </p:txBody>
      </p:sp>
      <p:grpSp>
        <p:nvGrpSpPr>
          <p:cNvPr id="7" name="Group 11">
            <a:extLst>
              <a:ext uri="{FF2B5EF4-FFF2-40B4-BE49-F238E27FC236}">
                <a16:creationId xmlns:a16="http://schemas.microsoft.com/office/drawing/2014/main" id="{C1BA266E-638D-8FB5-271F-7A63D24E0B8A}"/>
              </a:ext>
            </a:extLst>
          </p:cNvPr>
          <p:cNvGrpSpPr/>
          <p:nvPr/>
        </p:nvGrpSpPr>
        <p:grpSpPr>
          <a:xfrm>
            <a:off x="4305729" y="1940123"/>
            <a:ext cx="1855120" cy="953506"/>
            <a:chOff x="0" y="0"/>
            <a:chExt cx="7279818" cy="3741725"/>
          </a:xfrm>
        </p:grpSpPr>
        <p:sp>
          <p:nvSpPr>
            <p:cNvPr id="8" name="Freeform 12">
              <a:extLst>
                <a:ext uri="{FF2B5EF4-FFF2-40B4-BE49-F238E27FC236}">
                  <a16:creationId xmlns:a16="http://schemas.microsoft.com/office/drawing/2014/main" id="{75009706-6AC8-9AF4-B93B-C3EFD9CC879C}"/>
                </a:ext>
              </a:extLst>
            </p:cNvPr>
            <p:cNvSpPr/>
            <p:nvPr/>
          </p:nvSpPr>
          <p:spPr>
            <a:xfrm>
              <a:off x="0" y="0"/>
              <a:ext cx="7279767" cy="3741674"/>
            </a:xfrm>
            <a:custGeom>
              <a:avLst/>
              <a:gdLst/>
              <a:ahLst/>
              <a:cxnLst/>
              <a:rect l="l" t="t" r="r" b="b"/>
              <a:pathLst>
                <a:path w="7279767" h="3741674">
                  <a:moveTo>
                    <a:pt x="0" y="0"/>
                  </a:moveTo>
                  <a:lnTo>
                    <a:pt x="7279767" y="0"/>
                  </a:lnTo>
                  <a:lnTo>
                    <a:pt x="7279767" y="3741674"/>
                  </a:lnTo>
                  <a:lnTo>
                    <a:pt x="0" y="3741674"/>
                  </a:lnTo>
                  <a:lnTo>
                    <a:pt x="0" y="0"/>
                  </a:lnTo>
                  <a:close/>
                </a:path>
              </a:pathLst>
            </a:custGeom>
            <a:blipFill>
              <a:blip r:embed="rId2"/>
              <a:stretch>
                <a:fillRect t="-147" b="-149"/>
              </a:stretch>
            </a:blipFill>
          </p:spPr>
          <p:txBody>
            <a:bodyPr/>
            <a:lstStyle/>
            <a:p>
              <a:endParaRPr lang="fo-FO"/>
            </a:p>
          </p:txBody>
        </p:sp>
      </p:grpSp>
      <p:sp>
        <p:nvSpPr>
          <p:cNvPr id="10" name="TextBox 3">
            <a:extLst>
              <a:ext uri="{FF2B5EF4-FFF2-40B4-BE49-F238E27FC236}">
                <a16:creationId xmlns:a16="http://schemas.microsoft.com/office/drawing/2014/main" id="{D14E7CC8-50A9-2A2A-1EC2-431F269BE7C2}"/>
              </a:ext>
            </a:extLst>
          </p:cNvPr>
          <p:cNvSpPr txBox="1"/>
          <p:nvPr/>
        </p:nvSpPr>
        <p:spPr>
          <a:xfrm>
            <a:off x="10972800" y="3223061"/>
            <a:ext cx="3712215" cy="950966"/>
          </a:xfrm>
          <a:prstGeom prst="rect">
            <a:avLst/>
          </a:prstGeom>
        </p:spPr>
        <p:txBody>
          <a:bodyPr lIns="0" tIns="0" rIns="0" bIns="0" rtlCol="0" anchor="t">
            <a:spAutoFit/>
          </a:bodyPr>
          <a:lstStyle/>
          <a:p>
            <a:pPr>
              <a:lnSpc>
                <a:spcPts val="3820"/>
              </a:lnSpc>
            </a:pPr>
            <a:r>
              <a:rPr lang="en-US" sz="2728" b="1" spc="80" dirty="0" err="1">
                <a:solidFill>
                  <a:srgbClr val="100F0D"/>
                </a:solidFill>
                <a:latin typeface="Atkinson Hyperlegible Bold"/>
                <a:ea typeface="Atkinson Hyperlegible Bold"/>
                <a:cs typeface="Atkinson Hyperlegible Bold"/>
                <a:sym typeface="Atkinson Hyperlegible Bold"/>
              </a:rPr>
              <a:t>Skriva</a:t>
            </a:r>
            <a:r>
              <a:rPr lang="en-US" sz="2728" b="1" spc="80" dirty="0">
                <a:solidFill>
                  <a:srgbClr val="100F0D"/>
                </a:solidFill>
                <a:latin typeface="Atkinson Hyperlegible Bold"/>
                <a:ea typeface="Atkinson Hyperlegible Bold"/>
                <a:cs typeface="Atkinson Hyperlegible Bold"/>
                <a:sym typeface="Atkinson Hyperlegible Bold"/>
              </a:rPr>
              <a:t> </a:t>
            </a:r>
            <a:r>
              <a:rPr lang="en-US" sz="2728" b="1" spc="80" dirty="0" err="1">
                <a:solidFill>
                  <a:srgbClr val="100F0D"/>
                </a:solidFill>
                <a:latin typeface="Atkinson Hyperlegible Bold"/>
                <a:ea typeface="Atkinson Hyperlegible Bold"/>
                <a:cs typeface="Atkinson Hyperlegible Bold"/>
                <a:sym typeface="Atkinson Hyperlegible Bold"/>
              </a:rPr>
              <a:t>upplýsingar</a:t>
            </a:r>
            <a:r>
              <a:rPr lang="en-US" sz="2728" b="1" spc="80" dirty="0">
                <a:solidFill>
                  <a:srgbClr val="100F0D"/>
                </a:solidFill>
                <a:latin typeface="Atkinson Hyperlegible Bold"/>
                <a:ea typeface="Atkinson Hyperlegible Bold"/>
                <a:cs typeface="Atkinson Hyperlegible Bold"/>
                <a:sym typeface="Atkinson Hyperlegible Bold"/>
              </a:rPr>
              <a:t> um </a:t>
            </a:r>
            <a:r>
              <a:rPr lang="en-US" sz="2728" b="1" spc="80" dirty="0" err="1">
                <a:solidFill>
                  <a:srgbClr val="100F0D"/>
                </a:solidFill>
                <a:latin typeface="Atkinson Hyperlegible Bold"/>
                <a:ea typeface="Atkinson Hyperlegible Bold"/>
                <a:cs typeface="Atkinson Hyperlegible Bold"/>
                <a:sym typeface="Atkinson Hyperlegible Bold"/>
              </a:rPr>
              <a:t>kommununa</a:t>
            </a:r>
            <a:r>
              <a:rPr lang="en-US" sz="2728" b="1" spc="80" dirty="0">
                <a:solidFill>
                  <a:srgbClr val="100F0D"/>
                </a:solidFill>
                <a:latin typeface="Atkinson Hyperlegible Bold"/>
                <a:ea typeface="Atkinson Hyperlegible Bold"/>
                <a:cs typeface="Atkinson Hyperlegible Bold"/>
                <a:sym typeface="Atkinson Hyperlegible Bold"/>
              </a:rPr>
              <a:t> her.</a:t>
            </a:r>
          </a:p>
        </p:txBody>
      </p:sp>
      <p:sp>
        <p:nvSpPr>
          <p:cNvPr id="15" name="TextBox 14">
            <a:extLst>
              <a:ext uri="{FF2B5EF4-FFF2-40B4-BE49-F238E27FC236}">
                <a16:creationId xmlns:a16="http://schemas.microsoft.com/office/drawing/2014/main" id="{A5326E15-A26C-713B-7D89-AE557C19EE6F}"/>
              </a:ext>
            </a:extLst>
          </p:cNvPr>
          <p:cNvSpPr txBox="1"/>
          <p:nvPr/>
        </p:nvSpPr>
        <p:spPr>
          <a:xfrm>
            <a:off x="10907964" y="1918499"/>
            <a:ext cx="1588836" cy="369332"/>
          </a:xfrm>
          <a:prstGeom prst="rect">
            <a:avLst/>
          </a:prstGeom>
          <a:noFill/>
        </p:spPr>
        <p:txBody>
          <a:bodyPr wrap="square">
            <a:spAutoFit/>
          </a:bodyPr>
          <a:lstStyle/>
          <a:p>
            <a:r>
              <a:rPr lang="en-US" sz="1800" b="1" spc="80" dirty="0" err="1">
                <a:solidFill>
                  <a:srgbClr val="100F0D"/>
                </a:solidFill>
                <a:latin typeface="Atkinson Hyperlegible Bold"/>
                <a:ea typeface="Atkinson Hyperlegible Bold"/>
                <a:cs typeface="Atkinson Hyperlegible Bold"/>
                <a:sym typeface="Atkinson Hyperlegible Bold"/>
              </a:rPr>
              <a:t>Búmerki</a:t>
            </a:r>
            <a:endParaRPr lang="da-DK"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F6F9"/>
        </a:solidFill>
        <a:effectLst/>
      </p:bgPr>
    </p:bg>
    <p:spTree>
      <p:nvGrpSpPr>
        <p:cNvPr id="1" name="">
          <a:extLst>
            <a:ext uri="{FF2B5EF4-FFF2-40B4-BE49-F238E27FC236}">
              <a16:creationId xmlns:a16="http://schemas.microsoft.com/office/drawing/2014/main" id="{842A8982-4A31-D064-373F-3383294A5D2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352ADC6-CBFA-3E8D-2F8E-DB52BC2DC16A}"/>
              </a:ext>
            </a:extLst>
          </p:cNvPr>
          <p:cNvGrpSpPr/>
          <p:nvPr/>
        </p:nvGrpSpPr>
        <p:grpSpPr>
          <a:xfrm>
            <a:off x="7153881" y="1437500"/>
            <a:ext cx="10395276" cy="6930184"/>
            <a:chOff x="0" y="0"/>
            <a:chExt cx="17238231" cy="11492154"/>
          </a:xfrm>
        </p:grpSpPr>
        <p:sp>
          <p:nvSpPr>
            <p:cNvPr id="3" name="Freeform 3">
              <a:extLst>
                <a:ext uri="{FF2B5EF4-FFF2-40B4-BE49-F238E27FC236}">
                  <a16:creationId xmlns:a16="http://schemas.microsoft.com/office/drawing/2014/main" id="{5A66324E-6FA4-075B-E502-0C0023F1075C}"/>
                </a:ext>
              </a:extLst>
            </p:cNvPr>
            <p:cNvSpPr/>
            <p:nvPr/>
          </p:nvSpPr>
          <p:spPr>
            <a:xfrm>
              <a:off x="0" y="0"/>
              <a:ext cx="17238218" cy="11492103"/>
            </a:xfrm>
            <a:custGeom>
              <a:avLst/>
              <a:gdLst/>
              <a:ahLst/>
              <a:cxnLst/>
              <a:rect l="l" t="t" r="r" b="b"/>
              <a:pathLst>
                <a:path w="17238218" h="11492103">
                  <a:moveTo>
                    <a:pt x="0" y="0"/>
                  </a:moveTo>
                  <a:lnTo>
                    <a:pt x="17238218" y="0"/>
                  </a:lnTo>
                  <a:lnTo>
                    <a:pt x="17238218" y="11492103"/>
                  </a:lnTo>
                  <a:lnTo>
                    <a:pt x="0" y="11492103"/>
                  </a:lnTo>
                  <a:lnTo>
                    <a:pt x="0" y="0"/>
                  </a:lnTo>
                  <a:close/>
                </a:path>
              </a:pathLst>
            </a:custGeom>
            <a:blipFill>
              <a:blip r:embed="rId2"/>
              <a:stretch>
                <a:fillRect/>
              </a:stretch>
            </a:blipFill>
          </p:spPr>
          <p:txBody>
            <a:bodyPr/>
            <a:lstStyle/>
            <a:p>
              <a:endParaRPr lang="fo-FO" dirty="0"/>
            </a:p>
          </p:txBody>
        </p:sp>
      </p:grpSp>
      <p:sp>
        <p:nvSpPr>
          <p:cNvPr id="4" name="TextBox 4">
            <a:extLst>
              <a:ext uri="{FF2B5EF4-FFF2-40B4-BE49-F238E27FC236}">
                <a16:creationId xmlns:a16="http://schemas.microsoft.com/office/drawing/2014/main" id="{1AE4B1AE-DD16-997E-AC60-00EED6A49800}"/>
              </a:ext>
            </a:extLst>
          </p:cNvPr>
          <p:cNvSpPr txBox="1"/>
          <p:nvPr/>
        </p:nvSpPr>
        <p:spPr>
          <a:xfrm>
            <a:off x="1028700" y="1110354"/>
            <a:ext cx="4736143" cy="327146"/>
          </a:xfrm>
          <a:prstGeom prst="rect">
            <a:avLst/>
          </a:prstGeom>
        </p:spPr>
        <p:txBody>
          <a:bodyPr lIns="0" tIns="0" rIns="0" bIns="0" rtlCol="0" anchor="t">
            <a:spAutoFit/>
          </a:bodyPr>
          <a:lstStyle/>
          <a:p>
            <a:pPr algn="l">
              <a:lnSpc>
                <a:spcPts val="2402"/>
              </a:lnSpc>
            </a:pPr>
            <a:r>
              <a:rPr lang="en-US" sz="2402" dirty="0">
                <a:solidFill>
                  <a:srgbClr val="100F0D"/>
                </a:solidFill>
                <a:latin typeface="Atkinson Hyperlegible"/>
                <a:ea typeface="Atkinson Hyperlegible"/>
                <a:cs typeface="Atkinson Hyperlegible"/>
                <a:sym typeface="Atkinson Hyperlegible"/>
              </a:rPr>
              <a:t>Welcome to (</a:t>
            </a:r>
            <a:r>
              <a:rPr lang="en-GB" sz="2402" noProof="0" dirty="0" err="1">
                <a:solidFill>
                  <a:srgbClr val="100F0D"/>
                </a:solidFill>
                <a:latin typeface="Atkinson Hyperlegible"/>
                <a:ea typeface="Atkinson Hyperlegible"/>
                <a:cs typeface="Atkinson Hyperlegible"/>
                <a:sym typeface="Atkinson Hyperlegible"/>
              </a:rPr>
              <a:t>navnið</a:t>
            </a:r>
            <a:r>
              <a:rPr lang="en-US" sz="2402" dirty="0">
                <a:solidFill>
                  <a:srgbClr val="100F0D"/>
                </a:solidFill>
                <a:latin typeface="Atkinson Hyperlegible"/>
                <a:ea typeface="Atkinson Hyperlegible"/>
                <a:cs typeface="Atkinson Hyperlegible"/>
                <a:sym typeface="Atkinson Hyperlegible"/>
              </a:rPr>
              <a:t> á </a:t>
            </a:r>
            <a:r>
              <a:rPr lang="en-US" sz="2402" dirty="0" err="1">
                <a:solidFill>
                  <a:srgbClr val="100F0D"/>
                </a:solidFill>
                <a:latin typeface="Atkinson Hyperlegible"/>
                <a:ea typeface="Atkinson Hyperlegible"/>
                <a:cs typeface="Atkinson Hyperlegible"/>
                <a:sym typeface="Atkinson Hyperlegible"/>
              </a:rPr>
              <a:t>kommununi</a:t>
            </a:r>
            <a:r>
              <a:rPr lang="en-US" sz="2402" dirty="0">
                <a:solidFill>
                  <a:srgbClr val="100F0D"/>
                </a:solidFill>
                <a:latin typeface="Atkinson Hyperlegible"/>
                <a:ea typeface="Atkinson Hyperlegible"/>
                <a:cs typeface="Atkinson Hyperlegible"/>
                <a:sym typeface="Atkinson Hyperlegible"/>
              </a:rPr>
              <a:t>) </a:t>
            </a:r>
          </a:p>
        </p:txBody>
      </p:sp>
      <p:sp>
        <p:nvSpPr>
          <p:cNvPr id="5" name="TextBox 5">
            <a:extLst>
              <a:ext uri="{FF2B5EF4-FFF2-40B4-BE49-F238E27FC236}">
                <a16:creationId xmlns:a16="http://schemas.microsoft.com/office/drawing/2014/main" id="{56A4037D-14C3-20C6-9A11-387A807F75F9}"/>
              </a:ext>
            </a:extLst>
          </p:cNvPr>
          <p:cNvSpPr txBox="1"/>
          <p:nvPr/>
        </p:nvSpPr>
        <p:spPr>
          <a:xfrm>
            <a:off x="6272626" y="9123927"/>
            <a:ext cx="2107921" cy="539226"/>
          </a:xfrm>
          <a:prstGeom prst="rect">
            <a:avLst/>
          </a:prstGeom>
        </p:spPr>
        <p:txBody>
          <a:bodyPr lIns="0" tIns="0" rIns="0" bIns="0" rtlCol="0" anchor="t">
            <a:spAutoFit/>
          </a:bodyPr>
          <a:lstStyle/>
          <a:p>
            <a:pPr algn="l">
              <a:lnSpc>
                <a:spcPts val="865"/>
              </a:lnSpc>
            </a:pPr>
            <a:r>
              <a:rPr lang="en-US" sz="961" spc="28">
                <a:solidFill>
                  <a:srgbClr val="F1F6F9"/>
                </a:solidFill>
                <a:latin typeface="Atkinson Hyperlegible"/>
                <a:ea typeface="Atkinson Hyperlegible"/>
                <a:cs typeface="Atkinson Hyperlegible"/>
                <a:sym typeface="Atkinson Hyperlegible"/>
              </a:rPr>
              <a:t>Útlendingastovan</a:t>
            </a:r>
          </a:p>
          <a:p>
            <a:pPr algn="l">
              <a:lnSpc>
                <a:spcPts val="865"/>
              </a:lnSpc>
            </a:pPr>
            <a:r>
              <a:rPr lang="en-US" sz="961" spc="28">
                <a:solidFill>
                  <a:srgbClr val="F1F6F9"/>
                </a:solidFill>
                <a:latin typeface="Atkinson Hyperlegible"/>
                <a:ea typeface="Atkinson Hyperlegible"/>
                <a:cs typeface="Atkinson Hyperlegible"/>
                <a:sym typeface="Atkinson Hyperlegible"/>
              </a:rPr>
              <a:t>Tekningar: Vitlíki</a:t>
            </a:r>
          </a:p>
          <a:p>
            <a:pPr algn="l">
              <a:lnSpc>
                <a:spcPts val="865"/>
              </a:lnSpc>
            </a:pPr>
            <a:r>
              <a:rPr lang="en-US" sz="961" spc="28">
                <a:solidFill>
                  <a:srgbClr val="F1F6F9"/>
                </a:solidFill>
                <a:latin typeface="Atkinson Hyperlegible"/>
                <a:ea typeface="Atkinson Hyperlegible"/>
                <a:cs typeface="Atkinson Hyperlegible"/>
                <a:sym typeface="Atkinson Hyperlegible"/>
              </a:rPr>
              <a:t>Útgavan: 2026 </a:t>
            </a:r>
          </a:p>
          <a:p>
            <a:pPr algn="l">
              <a:lnSpc>
                <a:spcPts val="865"/>
              </a:lnSpc>
            </a:pPr>
            <a:r>
              <a:rPr lang="en-US" sz="961" spc="28">
                <a:solidFill>
                  <a:srgbClr val="F1F6F9"/>
                </a:solidFill>
                <a:latin typeface="Atkinson Hyperlegible"/>
                <a:ea typeface="Atkinson Hyperlegible"/>
                <a:cs typeface="Atkinson Hyperlegible"/>
                <a:sym typeface="Atkinson Hyperlegible"/>
              </a:rPr>
              <a:t>www.utlendingastovan.fo</a:t>
            </a:r>
          </a:p>
          <a:p>
            <a:pPr algn="l">
              <a:lnSpc>
                <a:spcPts val="865"/>
              </a:lnSpc>
            </a:pPr>
            <a:r>
              <a:rPr lang="en-US" sz="961" spc="28">
                <a:solidFill>
                  <a:srgbClr val="F1F6F9"/>
                </a:solidFill>
                <a:latin typeface="Atkinson Hyperlegible"/>
                <a:ea typeface="Atkinson Hyperlegible"/>
                <a:cs typeface="Atkinson Hyperlegible"/>
                <a:sym typeface="Atkinson Hyperlegible"/>
              </a:rPr>
              <a:t>www.integration.fo</a:t>
            </a:r>
          </a:p>
        </p:txBody>
      </p:sp>
      <p:sp>
        <p:nvSpPr>
          <p:cNvPr id="6" name="TextBox 6">
            <a:extLst>
              <a:ext uri="{FF2B5EF4-FFF2-40B4-BE49-F238E27FC236}">
                <a16:creationId xmlns:a16="http://schemas.microsoft.com/office/drawing/2014/main" id="{DE98AEE8-F2D9-3C34-778C-F1D605583FF3}"/>
              </a:ext>
            </a:extLst>
          </p:cNvPr>
          <p:cNvSpPr txBox="1"/>
          <p:nvPr/>
        </p:nvSpPr>
        <p:spPr>
          <a:xfrm>
            <a:off x="1028700" y="1996486"/>
            <a:ext cx="6507293" cy="3060133"/>
          </a:xfrm>
          <a:prstGeom prst="rect">
            <a:avLst/>
          </a:prstGeom>
        </p:spPr>
        <p:txBody>
          <a:bodyPr lIns="0" tIns="0" rIns="0" bIns="0" rtlCol="0" anchor="t">
            <a:spAutoFit/>
          </a:bodyPr>
          <a:lstStyle/>
          <a:p>
            <a:pPr algn="l">
              <a:lnSpc>
                <a:spcPts val="1883"/>
              </a:lnSpc>
            </a:pPr>
            <a:r>
              <a:rPr lang="en-US" spc="39" dirty="0">
                <a:solidFill>
                  <a:srgbClr val="000000"/>
                </a:solidFill>
                <a:latin typeface="Atkinson Hyperlegible"/>
                <a:ea typeface="Atkinson Hyperlegible"/>
                <a:cs typeface="Atkinson Hyperlegible"/>
                <a:sym typeface="Atkinson Hyperlegible"/>
              </a:rPr>
              <a:t>What is an information meeting </a:t>
            </a:r>
          </a:p>
          <a:p>
            <a:br>
              <a:rPr lang="en-US" sz="1400" dirty="0"/>
            </a:br>
            <a:r>
              <a:rPr lang="en-US" sz="1400" dirty="0"/>
              <a:t>You are invited to an information meeting where you can receive guidance and ask questions about life in the Faroe Islands.</a:t>
            </a:r>
          </a:p>
          <a:p>
            <a:endParaRPr lang="en-US" sz="1400" dirty="0"/>
          </a:p>
          <a:p>
            <a:r>
              <a:rPr lang="en-US" sz="1400" dirty="0"/>
              <a:t>The meeting includes information about:</a:t>
            </a:r>
          </a:p>
          <a:p>
            <a:pPr marL="285750" indent="-285750">
              <a:buFont typeface="Arial" panose="020B0604020202020204" pitchFamily="34" charset="0"/>
              <a:buChar char="•"/>
            </a:pPr>
            <a:r>
              <a:rPr lang="en-US" sz="1400" dirty="0"/>
              <a:t>your local municipality and available services </a:t>
            </a:r>
          </a:p>
          <a:p>
            <a:pPr marL="285750" indent="-285750">
              <a:buFont typeface="Arial" panose="020B0604020202020204" pitchFamily="34" charset="0"/>
              <a:buChar char="•"/>
            </a:pPr>
            <a:r>
              <a:rPr lang="en-US" sz="1400" dirty="0"/>
              <a:t>language learning opportunities </a:t>
            </a:r>
          </a:p>
          <a:p>
            <a:pPr marL="285750" indent="-285750">
              <a:buFont typeface="Arial" panose="020B0604020202020204" pitchFamily="34" charset="0"/>
              <a:buChar char="•"/>
            </a:pPr>
            <a:r>
              <a:rPr lang="en-US" sz="1400" dirty="0"/>
              <a:t>work and education </a:t>
            </a:r>
          </a:p>
          <a:p>
            <a:pPr marL="285750" indent="-285750">
              <a:buFont typeface="Arial" panose="020B0604020202020204" pitchFamily="34" charset="0"/>
              <a:buChar char="•"/>
            </a:pPr>
            <a:r>
              <a:rPr lang="en-US" sz="1400" dirty="0"/>
              <a:t>activities and community life </a:t>
            </a:r>
          </a:p>
          <a:p>
            <a:pPr marL="285750" indent="-285750">
              <a:buFont typeface="Arial" panose="020B0604020202020204" pitchFamily="34" charset="0"/>
              <a:buChar char="•"/>
            </a:pPr>
            <a:r>
              <a:rPr lang="en-US" sz="1400" dirty="0"/>
              <a:t>your rights and responsibilities </a:t>
            </a:r>
          </a:p>
          <a:p>
            <a:pPr marL="285750" indent="-285750">
              <a:buFont typeface="Arial" panose="020B0604020202020204" pitchFamily="34" charset="0"/>
              <a:buChar char="•"/>
            </a:pPr>
            <a:endParaRPr lang="en-US" sz="1400" dirty="0"/>
          </a:p>
          <a:p>
            <a:r>
              <a:rPr lang="en-US" sz="1400" dirty="0"/>
              <a:t>The goal is to help you feel informed, supported, and welcomed in your new community.</a:t>
            </a:r>
          </a:p>
          <a:p>
            <a:pPr>
              <a:lnSpc>
                <a:spcPts val="1883"/>
              </a:lnSpc>
            </a:pPr>
            <a:endParaRPr lang="en-US" sz="1345" spc="39" dirty="0">
              <a:solidFill>
                <a:srgbClr val="000000"/>
              </a:solidFill>
              <a:latin typeface="Atkinson Hyperlegible"/>
              <a:ea typeface="Atkinson Hyperlegible"/>
              <a:cs typeface="Atkinson Hyperlegible"/>
              <a:sym typeface="Atkinson Hyperlegible"/>
            </a:endParaRPr>
          </a:p>
        </p:txBody>
      </p:sp>
      <p:sp>
        <p:nvSpPr>
          <p:cNvPr id="10" name="TextBox 9">
            <a:extLst>
              <a:ext uri="{FF2B5EF4-FFF2-40B4-BE49-F238E27FC236}">
                <a16:creationId xmlns:a16="http://schemas.microsoft.com/office/drawing/2014/main" id="{82CFE1A4-6EA9-4305-9CA4-6BC6BF4CC40A}"/>
              </a:ext>
            </a:extLst>
          </p:cNvPr>
          <p:cNvSpPr txBox="1"/>
          <p:nvPr/>
        </p:nvSpPr>
        <p:spPr>
          <a:xfrm>
            <a:off x="997127" y="5230382"/>
            <a:ext cx="6699073" cy="1056443"/>
          </a:xfrm>
          <a:prstGeom prst="rect">
            <a:avLst/>
          </a:prstGeom>
          <a:noFill/>
        </p:spPr>
        <p:txBody>
          <a:bodyPr wrap="square">
            <a:spAutoFit/>
          </a:bodyPr>
          <a:lstStyle/>
          <a:p>
            <a:pPr algn="l">
              <a:lnSpc>
                <a:spcPts val="1883"/>
              </a:lnSpc>
            </a:pPr>
            <a:r>
              <a:rPr lang="en-US" sz="1800" spc="39" dirty="0">
                <a:solidFill>
                  <a:srgbClr val="000000"/>
                </a:solidFill>
                <a:latin typeface="Atkinson Hyperlegible"/>
                <a:ea typeface="Atkinson Hyperlegible"/>
                <a:cs typeface="Atkinson Hyperlegible"/>
                <a:sym typeface="Atkinson Hyperlegible"/>
              </a:rPr>
              <a:t>Your municipal integration coordinator</a:t>
            </a:r>
          </a:p>
          <a:p>
            <a:pPr algn="l">
              <a:lnSpc>
                <a:spcPts val="1883"/>
              </a:lnSpc>
            </a:pPr>
            <a:endParaRPr lang="en-US" spc="39" dirty="0">
              <a:solidFill>
                <a:srgbClr val="000000"/>
              </a:solidFill>
              <a:latin typeface="Atkinson Hyperlegible"/>
              <a:ea typeface="Atkinson Hyperlegible"/>
              <a:cs typeface="Atkinson Hyperlegible"/>
              <a:sym typeface="Atkinson Hyperlegible"/>
            </a:endParaRPr>
          </a:p>
          <a:p>
            <a:pPr algn="l">
              <a:lnSpc>
                <a:spcPts val="1883"/>
              </a:lnSpc>
            </a:pPr>
            <a:r>
              <a:rPr lang="en-US" sz="1400" spc="39" dirty="0">
                <a:solidFill>
                  <a:srgbClr val="000000"/>
                </a:solidFill>
                <a:latin typeface="Atkinson Hyperlegible"/>
                <a:ea typeface="Atkinson Hyperlegible"/>
                <a:cs typeface="Atkinson Hyperlegible"/>
                <a:sym typeface="Atkinson Hyperlegible"/>
              </a:rPr>
              <a:t>Your municipal integration coordinator is your contact person to give guidance and support your everyday life settling in the Faroe Islands</a:t>
            </a:r>
          </a:p>
        </p:txBody>
      </p:sp>
    </p:spTree>
    <p:extLst>
      <p:ext uri="{BB962C8B-B14F-4D97-AF65-F5344CB8AC3E}">
        <p14:creationId xmlns:p14="http://schemas.microsoft.com/office/powerpoint/2010/main" val="2851867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F6F9"/>
        </a:solidFill>
        <a:effectLst/>
      </p:bgPr>
    </p:bg>
    <p:spTree>
      <p:nvGrpSpPr>
        <p:cNvPr id="1" name=""/>
        <p:cNvGrpSpPr/>
        <p:nvPr/>
      </p:nvGrpSpPr>
      <p:grpSpPr>
        <a:xfrm>
          <a:off x="0" y="0"/>
          <a:ext cx="0" cy="0"/>
          <a:chOff x="0" y="0"/>
          <a:chExt cx="0" cy="0"/>
        </a:xfrm>
      </p:grpSpPr>
      <p:grpSp>
        <p:nvGrpSpPr>
          <p:cNvPr id="2" name="Group 2"/>
          <p:cNvGrpSpPr/>
          <p:nvPr/>
        </p:nvGrpSpPr>
        <p:grpSpPr>
          <a:xfrm>
            <a:off x="7153881" y="1437500"/>
            <a:ext cx="10395276" cy="6930184"/>
            <a:chOff x="0" y="0"/>
            <a:chExt cx="17238231" cy="11492154"/>
          </a:xfrm>
        </p:grpSpPr>
        <p:sp>
          <p:nvSpPr>
            <p:cNvPr id="3" name="Freeform 3"/>
            <p:cNvSpPr/>
            <p:nvPr/>
          </p:nvSpPr>
          <p:spPr>
            <a:xfrm>
              <a:off x="0" y="0"/>
              <a:ext cx="17238218" cy="11492103"/>
            </a:xfrm>
            <a:custGeom>
              <a:avLst/>
              <a:gdLst/>
              <a:ahLst/>
              <a:cxnLst/>
              <a:rect l="l" t="t" r="r" b="b"/>
              <a:pathLst>
                <a:path w="17238218" h="11492103">
                  <a:moveTo>
                    <a:pt x="0" y="0"/>
                  </a:moveTo>
                  <a:lnTo>
                    <a:pt x="17238218" y="0"/>
                  </a:lnTo>
                  <a:lnTo>
                    <a:pt x="17238218" y="11492103"/>
                  </a:lnTo>
                  <a:lnTo>
                    <a:pt x="0" y="11492103"/>
                  </a:lnTo>
                  <a:lnTo>
                    <a:pt x="0" y="0"/>
                  </a:lnTo>
                  <a:close/>
                </a:path>
              </a:pathLst>
            </a:custGeom>
            <a:blipFill>
              <a:blip r:embed="rId2"/>
              <a:stretch>
                <a:fillRect/>
              </a:stretch>
            </a:blipFill>
          </p:spPr>
          <p:txBody>
            <a:bodyPr/>
            <a:lstStyle/>
            <a:p>
              <a:endParaRPr lang="fo-FO" dirty="0"/>
            </a:p>
          </p:txBody>
        </p:sp>
      </p:grpSp>
      <p:sp>
        <p:nvSpPr>
          <p:cNvPr id="4" name="TextBox 4"/>
          <p:cNvSpPr txBox="1"/>
          <p:nvPr/>
        </p:nvSpPr>
        <p:spPr>
          <a:xfrm>
            <a:off x="1028700" y="1110354"/>
            <a:ext cx="4736143" cy="327146"/>
          </a:xfrm>
          <a:prstGeom prst="rect">
            <a:avLst/>
          </a:prstGeom>
        </p:spPr>
        <p:txBody>
          <a:bodyPr lIns="0" tIns="0" rIns="0" bIns="0" rtlCol="0" anchor="t">
            <a:spAutoFit/>
          </a:bodyPr>
          <a:lstStyle/>
          <a:p>
            <a:pPr algn="l">
              <a:lnSpc>
                <a:spcPts val="2402"/>
              </a:lnSpc>
            </a:pPr>
            <a:r>
              <a:rPr lang="fo-FO" sz="2402" dirty="0">
                <a:solidFill>
                  <a:srgbClr val="100F0D"/>
                </a:solidFill>
                <a:latin typeface="Atkinson Hyperlegible"/>
                <a:ea typeface="Atkinson Hyperlegible"/>
                <a:cs typeface="Atkinson Hyperlegible"/>
                <a:sym typeface="Atkinson Hyperlegible"/>
              </a:rPr>
              <a:t>Stutt frágreiðing um kommununa</a:t>
            </a:r>
            <a:endParaRPr lang="en-US" sz="2402" dirty="0">
              <a:solidFill>
                <a:srgbClr val="100F0D"/>
              </a:solidFill>
              <a:latin typeface="Atkinson Hyperlegible"/>
              <a:ea typeface="Atkinson Hyperlegible"/>
              <a:cs typeface="Atkinson Hyperlegible"/>
              <a:sym typeface="Atkinson Hyperlegible"/>
            </a:endParaRPr>
          </a:p>
        </p:txBody>
      </p:sp>
      <p:sp>
        <p:nvSpPr>
          <p:cNvPr id="5" name="TextBox 5"/>
          <p:cNvSpPr txBox="1"/>
          <p:nvPr/>
        </p:nvSpPr>
        <p:spPr>
          <a:xfrm>
            <a:off x="6272626" y="9123927"/>
            <a:ext cx="2107921" cy="539226"/>
          </a:xfrm>
          <a:prstGeom prst="rect">
            <a:avLst/>
          </a:prstGeom>
        </p:spPr>
        <p:txBody>
          <a:bodyPr lIns="0" tIns="0" rIns="0" bIns="0" rtlCol="0" anchor="t">
            <a:spAutoFit/>
          </a:bodyPr>
          <a:lstStyle/>
          <a:p>
            <a:pPr algn="l">
              <a:lnSpc>
                <a:spcPts val="865"/>
              </a:lnSpc>
            </a:pPr>
            <a:r>
              <a:rPr lang="en-US" sz="961" spc="28">
                <a:solidFill>
                  <a:srgbClr val="F1F6F9"/>
                </a:solidFill>
                <a:latin typeface="Atkinson Hyperlegible"/>
                <a:ea typeface="Atkinson Hyperlegible"/>
                <a:cs typeface="Atkinson Hyperlegible"/>
                <a:sym typeface="Atkinson Hyperlegible"/>
              </a:rPr>
              <a:t>Útlendingastovan</a:t>
            </a:r>
          </a:p>
          <a:p>
            <a:pPr algn="l">
              <a:lnSpc>
                <a:spcPts val="865"/>
              </a:lnSpc>
            </a:pPr>
            <a:r>
              <a:rPr lang="en-US" sz="961" spc="28">
                <a:solidFill>
                  <a:srgbClr val="F1F6F9"/>
                </a:solidFill>
                <a:latin typeface="Atkinson Hyperlegible"/>
                <a:ea typeface="Atkinson Hyperlegible"/>
                <a:cs typeface="Atkinson Hyperlegible"/>
                <a:sym typeface="Atkinson Hyperlegible"/>
              </a:rPr>
              <a:t>Tekningar: Vitlíki</a:t>
            </a:r>
          </a:p>
          <a:p>
            <a:pPr algn="l">
              <a:lnSpc>
                <a:spcPts val="865"/>
              </a:lnSpc>
            </a:pPr>
            <a:r>
              <a:rPr lang="en-US" sz="961" spc="28">
                <a:solidFill>
                  <a:srgbClr val="F1F6F9"/>
                </a:solidFill>
                <a:latin typeface="Atkinson Hyperlegible"/>
                <a:ea typeface="Atkinson Hyperlegible"/>
                <a:cs typeface="Atkinson Hyperlegible"/>
                <a:sym typeface="Atkinson Hyperlegible"/>
              </a:rPr>
              <a:t>Útgavan: 2026 </a:t>
            </a:r>
          </a:p>
          <a:p>
            <a:pPr algn="l">
              <a:lnSpc>
                <a:spcPts val="865"/>
              </a:lnSpc>
            </a:pPr>
            <a:r>
              <a:rPr lang="en-US" sz="961" spc="28">
                <a:solidFill>
                  <a:srgbClr val="F1F6F9"/>
                </a:solidFill>
                <a:latin typeface="Atkinson Hyperlegible"/>
                <a:ea typeface="Atkinson Hyperlegible"/>
                <a:cs typeface="Atkinson Hyperlegible"/>
                <a:sym typeface="Atkinson Hyperlegible"/>
              </a:rPr>
              <a:t>www.utlendingastovan.fo</a:t>
            </a:r>
          </a:p>
          <a:p>
            <a:pPr algn="l">
              <a:lnSpc>
                <a:spcPts val="865"/>
              </a:lnSpc>
            </a:pPr>
            <a:r>
              <a:rPr lang="en-US" sz="961" spc="28">
                <a:solidFill>
                  <a:srgbClr val="F1F6F9"/>
                </a:solidFill>
                <a:latin typeface="Atkinson Hyperlegible"/>
                <a:ea typeface="Atkinson Hyperlegible"/>
                <a:cs typeface="Atkinson Hyperlegible"/>
                <a:sym typeface="Atkinson Hyperlegible"/>
              </a:rPr>
              <a:t>www.integration.fo</a:t>
            </a:r>
          </a:p>
        </p:txBody>
      </p:sp>
      <p:sp>
        <p:nvSpPr>
          <p:cNvPr id="6" name="TextBox 6"/>
          <p:cNvSpPr txBox="1"/>
          <p:nvPr/>
        </p:nvSpPr>
        <p:spPr>
          <a:xfrm>
            <a:off x="1028700" y="1996486"/>
            <a:ext cx="6507293" cy="1449436"/>
          </a:xfrm>
          <a:prstGeom prst="rect">
            <a:avLst/>
          </a:prstGeom>
        </p:spPr>
        <p:txBody>
          <a:bodyPr lIns="0" tIns="0" rIns="0" bIns="0" rtlCol="0" anchor="t">
            <a:spAutoFit/>
          </a:bodyPr>
          <a:lstStyle/>
          <a:p>
            <a:pPr algn="l">
              <a:lnSpc>
                <a:spcPts val="1883"/>
              </a:lnSpc>
            </a:pPr>
            <a:r>
              <a:rPr lang="en-US" sz="1345" spc="39" dirty="0">
                <a:solidFill>
                  <a:srgbClr val="000000"/>
                </a:solidFill>
                <a:latin typeface="Atkinson Hyperlegible"/>
                <a:ea typeface="Atkinson Hyperlegible"/>
                <a:cs typeface="Atkinson Hyperlegible"/>
                <a:sym typeface="Atkinson Hyperlegible"/>
              </a:rPr>
              <a:t>Stutt </a:t>
            </a:r>
            <a:r>
              <a:rPr lang="en-US" sz="1345" spc="39" dirty="0" err="1">
                <a:solidFill>
                  <a:srgbClr val="000000"/>
                </a:solidFill>
                <a:latin typeface="Atkinson Hyperlegible"/>
                <a:ea typeface="Atkinson Hyperlegible"/>
                <a:cs typeface="Atkinson Hyperlegible"/>
                <a:sym typeface="Atkinson Hyperlegible"/>
              </a:rPr>
              <a:t>frágreiðing</a:t>
            </a:r>
            <a:r>
              <a:rPr lang="en-US" sz="1345" spc="39" dirty="0">
                <a:solidFill>
                  <a:srgbClr val="000000"/>
                </a:solidFill>
                <a:latin typeface="Atkinson Hyperlegible"/>
                <a:ea typeface="Atkinson Hyperlegible"/>
                <a:cs typeface="Atkinson Hyperlegible"/>
                <a:sym typeface="Atkinson Hyperlegible"/>
              </a:rPr>
              <a:t> um </a:t>
            </a:r>
            <a:r>
              <a:rPr lang="en-US" sz="1345" spc="39" dirty="0" err="1">
                <a:solidFill>
                  <a:srgbClr val="000000"/>
                </a:solidFill>
                <a:latin typeface="Atkinson Hyperlegible"/>
                <a:ea typeface="Atkinson Hyperlegible"/>
                <a:cs typeface="Atkinson Hyperlegible"/>
                <a:sym typeface="Atkinson Hyperlegible"/>
              </a:rPr>
              <a:t>kommununa</a:t>
            </a:r>
            <a:r>
              <a:rPr lang="en-US" sz="1345" spc="39" dirty="0">
                <a:solidFill>
                  <a:srgbClr val="000000"/>
                </a:solidFill>
                <a:latin typeface="Atkinson Hyperlegible"/>
                <a:ea typeface="Atkinson Hyperlegible"/>
                <a:cs typeface="Atkinson Hyperlegible"/>
                <a:sym typeface="Atkinson Hyperlegible"/>
              </a:rPr>
              <a:t> </a:t>
            </a:r>
          </a:p>
          <a:p>
            <a:pPr marL="290409" lvl="1" indent="-145205" algn="l">
              <a:lnSpc>
                <a:spcPts val="1883"/>
              </a:lnSpc>
              <a:buFont typeface="Arial"/>
              <a:buChar char="•"/>
            </a:pPr>
            <a:r>
              <a:rPr lang="en-US" sz="1345" spc="39" dirty="0">
                <a:solidFill>
                  <a:srgbClr val="000000"/>
                </a:solidFill>
                <a:latin typeface="Atkinson Hyperlegible"/>
                <a:ea typeface="Atkinson Hyperlegible"/>
                <a:cs typeface="Atkinson Hyperlegible"/>
                <a:sym typeface="Atkinson Hyperlegible"/>
              </a:rPr>
              <a:t>Hvar </a:t>
            </a:r>
            <a:r>
              <a:rPr lang="en-US" sz="1345" spc="39" dirty="0" err="1">
                <a:solidFill>
                  <a:srgbClr val="000000"/>
                </a:solidFill>
                <a:latin typeface="Atkinson Hyperlegible"/>
                <a:ea typeface="Atkinson Hyperlegible"/>
                <a:cs typeface="Atkinson Hyperlegible"/>
                <a:sym typeface="Atkinson Hyperlegible"/>
              </a:rPr>
              <a:t>liggur</a:t>
            </a:r>
            <a:r>
              <a:rPr lang="en-US" sz="1345" spc="39" dirty="0">
                <a:solidFill>
                  <a:srgbClr val="000000"/>
                </a:solidFill>
                <a:latin typeface="Atkinson Hyperlegible"/>
                <a:ea typeface="Atkinson Hyperlegible"/>
                <a:cs typeface="Atkinson Hyperlegible"/>
                <a:sym typeface="Atkinson Hyperlegible"/>
              </a:rPr>
              <a:t> </a:t>
            </a:r>
            <a:r>
              <a:rPr lang="en-US" sz="1345" spc="39" dirty="0" err="1">
                <a:solidFill>
                  <a:srgbClr val="000000"/>
                </a:solidFill>
                <a:latin typeface="Atkinson Hyperlegible"/>
                <a:ea typeface="Atkinson Hyperlegible"/>
                <a:cs typeface="Atkinson Hyperlegible"/>
                <a:sym typeface="Atkinson Hyperlegible"/>
              </a:rPr>
              <a:t>kommunan</a:t>
            </a:r>
            <a:r>
              <a:rPr lang="en-US" sz="1345" spc="39" dirty="0">
                <a:solidFill>
                  <a:srgbClr val="000000"/>
                </a:solidFill>
                <a:latin typeface="Atkinson Hyperlegible"/>
                <a:ea typeface="Atkinson Hyperlegible"/>
                <a:cs typeface="Atkinson Hyperlegible"/>
                <a:sym typeface="Atkinson Hyperlegible"/>
              </a:rPr>
              <a:t> (</a:t>
            </a:r>
            <a:r>
              <a:rPr lang="en-US" sz="1345" spc="39" dirty="0" err="1">
                <a:solidFill>
                  <a:srgbClr val="000000"/>
                </a:solidFill>
                <a:latin typeface="Atkinson Hyperlegible"/>
                <a:ea typeface="Atkinson Hyperlegible"/>
                <a:cs typeface="Atkinson Hyperlegible"/>
                <a:sym typeface="Atkinson Hyperlegible"/>
              </a:rPr>
              <a:t>vísa</a:t>
            </a:r>
            <a:r>
              <a:rPr lang="en-US" sz="1345" spc="39" dirty="0">
                <a:solidFill>
                  <a:srgbClr val="000000"/>
                </a:solidFill>
                <a:latin typeface="Atkinson Hyperlegible"/>
                <a:ea typeface="Atkinson Hyperlegible"/>
                <a:cs typeface="Atkinson Hyperlegible"/>
                <a:sym typeface="Atkinson Hyperlegible"/>
              </a:rPr>
              <a:t> á </a:t>
            </a:r>
            <a:r>
              <a:rPr lang="en-US" sz="1345" spc="39" dirty="0" err="1">
                <a:solidFill>
                  <a:srgbClr val="000000"/>
                </a:solidFill>
                <a:latin typeface="Atkinson Hyperlegible"/>
                <a:ea typeface="Atkinson Hyperlegible"/>
                <a:cs typeface="Atkinson Hyperlegible"/>
                <a:sym typeface="Atkinson Hyperlegible"/>
              </a:rPr>
              <a:t>Føroyarkort</a:t>
            </a:r>
            <a:r>
              <a:rPr lang="en-US" sz="1345" spc="39" dirty="0">
                <a:solidFill>
                  <a:srgbClr val="000000"/>
                </a:solidFill>
                <a:latin typeface="Atkinson Hyperlegible"/>
                <a:ea typeface="Atkinson Hyperlegible"/>
                <a:cs typeface="Atkinson Hyperlegible"/>
                <a:sym typeface="Atkinson Hyperlegible"/>
              </a:rPr>
              <a:t>)</a:t>
            </a:r>
          </a:p>
          <a:p>
            <a:pPr marL="290409" lvl="1" indent="-145205" algn="l">
              <a:lnSpc>
                <a:spcPts val="1883"/>
              </a:lnSpc>
              <a:buFont typeface="Arial"/>
              <a:buChar char="•"/>
            </a:pPr>
            <a:r>
              <a:rPr lang="en-US" sz="1345" spc="39" dirty="0" err="1">
                <a:solidFill>
                  <a:srgbClr val="000000"/>
                </a:solidFill>
                <a:latin typeface="Atkinson Hyperlegible"/>
                <a:ea typeface="Atkinson Hyperlegible"/>
                <a:cs typeface="Atkinson Hyperlegible"/>
                <a:sym typeface="Atkinson Hyperlegible"/>
              </a:rPr>
              <a:t>Fólkatal</a:t>
            </a:r>
            <a:r>
              <a:rPr lang="en-US" sz="1345" spc="39" dirty="0">
                <a:solidFill>
                  <a:srgbClr val="000000"/>
                </a:solidFill>
                <a:latin typeface="Atkinson Hyperlegible"/>
                <a:ea typeface="Atkinson Hyperlegible"/>
                <a:cs typeface="Atkinson Hyperlegible"/>
                <a:sym typeface="Atkinson Hyperlegible"/>
              </a:rPr>
              <a:t> </a:t>
            </a:r>
          </a:p>
          <a:p>
            <a:pPr marL="290409" lvl="1" indent="-145205" algn="l">
              <a:lnSpc>
                <a:spcPts val="1883"/>
              </a:lnSpc>
              <a:buFont typeface="Arial"/>
              <a:buChar char="•"/>
            </a:pPr>
            <a:r>
              <a:rPr lang="en-US" sz="1345" spc="39" dirty="0">
                <a:solidFill>
                  <a:srgbClr val="000000"/>
                </a:solidFill>
                <a:latin typeface="Atkinson Hyperlegible"/>
                <a:ea typeface="Atkinson Hyperlegible"/>
                <a:cs typeface="Atkinson Hyperlegible"/>
                <a:sym typeface="Atkinson Hyperlegible"/>
              </a:rPr>
              <a:t>Stutt </a:t>
            </a:r>
            <a:r>
              <a:rPr lang="en-US" sz="1345" spc="39" dirty="0" err="1">
                <a:solidFill>
                  <a:srgbClr val="000000"/>
                </a:solidFill>
                <a:latin typeface="Atkinson Hyperlegible"/>
                <a:ea typeface="Atkinson Hyperlegible"/>
                <a:cs typeface="Atkinson Hyperlegible"/>
                <a:sym typeface="Atkinson Hyperlegible"/>
              </a:rPr>
              <a:t>søga</a:t>
            </a:r>
            <a:endParaRPr lang="en-US" sz="1345" spc="39" dirty="0">
              <a:solidFill>
                <a:srgbClr val="000000"/>
              </a:solidFill>
              <a:latin typeface="Atkinson Hyperlegible"/>
              <a:ea typeface="Atkinson Hyperlegible"/>
              <a:cs typeface="Atkinson Hyperlegible"/>
              <a:sym typeface="Atkinson Hyperlegible"/>
            </a:endParaRPr>
          </a:p>
          <a:p>
            <a:pPr marL="290409" lvl="1" indent="-145205" algn="l">
              <a:lnSpc>
                <a:spcPts val="1883"/>
              </a:lnSpc>
              <a:buFont typeface="Arial"/>
              <a:buChar char="•"/>
            </a:pPr>
            <a:r>
              <a:rPr lang="en-US" sz="1345" spc="39" dirty="0">
                <a:solidFill>
                  <a:srgbClr val="000000"/>
                </a:solidFill>
                <a:latin typeface="Atkinson Hyperlegible"/>
                <a:ea typeface="Atkinson Hyperlegible"/>
                <a:cs typeface="Atkinson Hyperlegible"/>
                <a:sym typeface="Atkinson Hyperlegible"/>
              </a:rPr>
              <a:t>Fakta um </a:t>
            </a:r>
            <a:r>
              <a:rPr lang="en-US" sz="1345" spc="39" dirty="0" err="1">
                <a:solidFill>
                  <a:srgbClr val="000000"/>
                </a:solidFill>
                <a:latin typeface="Atkinson Hyperlegible"/>
                <a:ea typeface="Atkinson Hyperlegible"/>
                <a:cs typeface="Atkinson Hyperlegible"/>
                <a:sym typeface="Atkinson Hyperlegible"/>
              </a:rPr>
              <a:t>kommununa</a:t>
            </a:r>
            <a:r>
              <a:rPr lang="en-US" sz="1345" spc="39" dirty="0">
                <a:solidFill>
                  <a:srgbClr val="000000"/>
                </a:solidFill>
                <a:latin typeface="Atkinson Hyperlegible"/>
                <a:ea typeface="Atkinson Hyperlegible"/>
                <a:cs typeface="Atkinson Hyperlegible"/>
                <a:sym typeface="Atkinson Hyperlegible"/>
              </a:rPr>
              <a:t> </a:t>
            </a:r>
          </a:p>
          <a:p>
            <a:pPr marL="290409" lvl="1" indent="-145205" algn="l">
              <a:lnSpc>
                <a:spcPts val="1883"/>
              </a:lnSpc>
              <a:buFont typeface="Arial"/>
              <a:buChar char="•"/>
            </a:pPr>
            <a:r>
              <a:rPr lang="en-US" sz="1345" spc="39" dirty="0" err="1">
                <a:solidFill>
                  <a:srgbClr val="000000"/>
                </a:solidFill>
                <a:latin typeface="Atkinson Hyperlegible"/>
                <a:ea typeface="Atkinson Hyperlegible"/>
                <a:cs typeface="Atkinson Hyperlegible"/>
                <a:sym typeface="Atkinson Hyperlegible"/>
              </a:rPr>
              <a:t>Lokalar</a:t>
            </a:r>
            <a:r>
              <a:rPr lang="en-US" sz="1345" spc="39" dirty="0">
                <a:solidFill>
                  <a:srgbClr val="000000"/>
                </a:solidFill>
                <a:latin typeface="Atkinson Hyperlegible"/>
                <a:ea typeface="Atkinson Hyperlegible"/>
                <a:cs typeface="Atkinson Hyperlegible"/>
                <a:sym typeface="Atkinson Hyperlegible"/>
              </a:rPr>
              <a:t> </a:t>
            </a:r>
            <a:r>
              <a:rPr lang="en-US" sz="1345" spc="39" dirty="0" err="1">
                <a:solidFill>
                  <a:srgbClr val="000000"/>
                </a:solidFill>
                <a:latin typeface="Atkinson Hyperlegible"/>
                <a:ea typeface="Atkinson Hyperlegible"/>
                <a:cs typeface="Atkinson Hyperlegible"/>
                <a:sym typeface="Atkinson Hyperlegible"/>
              </a:rPr>
              <a:t>siðvenjur</a:t>
            </a:r>
            <a:r>
              <a:rPr lang="en-US" sz="1345" spc="39" dirty="0">
                <a:solidFill>
                  <a:srgbClr val="000000"/>
                </a:solidFill>
                <a:latin typeface="Atkinson Hyperlegible"/>
                <a:ea typeface="Atkinson Hyperlegible"/>
                <a:cs typeface="Atkinson Hyperlegible"/>
                <a:sym typeface="Atkinson Hyperlegible"/>
              </a:rPr>
              <a:t> og </a:t>
            </a:r>
            <a:r>
              <a:rPr lang="en-US" sz="1345" spc="39" dirty="0" err="1">
                <a:solidFill>
                  <a:srgbClr val="000000"/>
                </a:solidFill>
                <a:latin typeface="Atkinson Hyperlegible"/>
                <a:ea typeface="Atkinson Hyperlegible"/>
                <a:cs typeface="Atkinson Hyperlegible"/>
                <a:sym typeface="Atkinson Hyperlegible"/>
              </a:rPr>
              <a:t>mentan</a:t>
            </a:r>
            <a:r>
              <a:rPr lang="en-US" sz="1345" spc="39" dirty="0">
                <a:solidFill>
                  <a:srgbClr val="000000"/>
                </a:solidFill>
                <a:latin typeface="Atkinson Hyperlegible"/>
                <a:ea typeface="Atkinson Hyperlegible"/>
                <a:cs typeface="Atkinson Hyperlegible"/>
                <a:sym typeface="Atkinson Hyperlegible"/>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F6F9"/>
        </a:solidFill>
        <a:effectLst/>
      </p:bgPr>
    </p:bg>
    <p:spTree>
      <p:nvGrpSpPr>
        <p:cNvPr id="1" name="">
          <a:extLst>
            <a:ext uri="{FF2B5EF4-FFF2-40B4-BE49-F238E27FC236}">
              <a16:creationId xmlns:a16="http://schemas.microsoft.com/office/drawing/2014/main" id="{0A6D86FE-3E95-BDFA-74AB-4E1C42C515B3}"/>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E2A462D4-9116-47EE-0E59-86F909CCA9E9}"/>
              </a:ext>
            </a:extLst>
          </p:cNvPr>
          <p:cNvSpPr txBox="1"/>
          <p:nvPr/>
        </p:nvSpPr>
        <p:spPr>
          <a:xfrm>
            <a:off x="838200" y="1178849"/>
            <a:ext cx="4736143" cy="231154"/>
          </a:xfrm>
          <a:prstGeom prst="rect">
            <a:avLst/>
          </a:prstGeom>
        </p:spPr>
        <p:txBody>
          <a:bodyPr lIns="0" tIns="0" rIns="0" bIns="0" rtlCol="0" anchor="t">
            <a:spAutoFit/>
          </a:bodyPr>
          <a:lstStyle/>
          <a:p>
            <a:pPr marL="145204" lvl="1">
              <a:lnSpc>
                <a:spcPts val="1883"/>
              </a:lnSpc>
            </a:pPr>
            <a:r>
              <a:rPr lang="en-US" sz="1345" spc="39" dirty="0" err="1">
                <a:solidFill>
                  <a:srgbClr val="000000"/>
                </a:solidFill>
                <a:latin typeface="Atkinson Hyperlegible"/>
                <a:ea typeface="Atkinson Hyperlegible"/>
                <a:cs typeface="Atkinson Hyperlegible"/>
                <a:sym typeface="Atkinson Hyperlegible"/>
              </a:rPr>
              <a:t>Tilboð</a:t>
            </a:r>
            <a:r>
              <a:rPr lang="en-US" sz="1345" spc="39" dirty="0">
                <a:solidFill>
                  <a:srgbClr val="000000"/>
                </a:solidFill>
                <a:latin typeface="Atkinson Hyperlegible"/>
                <a:ea typeface="Atkinson Hyperlegible"/>
                <a:cs typeface="Atkinson Hyperlegible"/>
                <a:sym typeface="Atkinson Hyperlegible"/>
              </a:rPr>
              <a:t> (</a:t>
            </a:r>
            <a:r>
              <a:rPr lang="en-US" sz="1345" spc="39" dirty="0" err="1">
                <a:solidFill>
                  <a:srgbClr val="000000"/>
                </a:solidFill>
                <a:latin typeface="Atkinson Hyperlegible"/>
                <a:ea typeface="Atkinson Hyperlegible"/>
                <a:cs typeface="Atkinson Hyperlegible"/>
                <a:sym typeface="Atkinson Hyperlegible"/>
              </a:rPr>
              <a:t>t.d.</a:t>
            </a:r>
            <a:r>
              <a:rPr lang="en-US" sz="1345" spc="39" dirty="0">
                <a:solidFill>
                  <a:srgbClr val="000000"/>
                </a:solidFill>
                <a:latin typeface="Atkinson Hyperlegible"/>
                <a:ea typeface="Atkinson Hyperlegible"/>
                <a:cs typeface="Atkinson Hyperlegible"/>
                <a:sym typeface="Atkinson Hyperlegible"/>
              </a:rPr>
              <a:t> </a:t>
            </a:r>
            <a:r>
              <a:rPr lang="en-US" sz="1345" spc="39" dirty="0" err="1">
                <a:solidFill>
                  <a:srgbClr val="000000"/>
                </a:solidFill>
                <a:latin typeface="Atkinson Hyperlegible"/>
                <a:ea typeface="Atkinson Hyperlegible"/>
                <a:cs typeface="Atkinson Hyperlegible"/>
                <a:sym typeface="Atkinson Hyperlegible"/>
              </a:rPr>
              <a:t>kommunal</a:t>
            </a:r>
            <a:r>
              <a:rPr lang="en-US" sz="1345" spc="39" dirty="0">
                <a:solidFill>
                  <a:srgbClr val="000000"/>
                </a:solidFill>
                <a:latin typeface="Atkinson Hyperlegible"/>
                <a:ea typeface="Atkinson Hyperlegible"/>
                <a:cs typeface="Atkinson Hyperlegible"/>
                <a:sym typeface="Atkinson Hyperlegible"/>
              </a:rPr>
              <a:t>, </a:t>
            </a:r>
            <a:r>
              <a:rPr lang="en-US" sz="1345" spc="39" dirty="0" err="1">
                <a:solidFill>
                  <a:srgbClr val="000000"/>
                </a:solidFill>
                <a:latin typeface="Atkinson Hyperlegible"/>
                <a:ea typeface="Atkinson Hyperlegible"/>
                <a:cs typeface="Atkinson Hyperlegible"/>
                <a:sym typeface="Atkinson Hyperlegible"/>
              </a:rPr>
              <a:t>heilsu</a:t>
            </a:r>
            <a:r>
              <a:rPr lang="en-US" sz="1345" spc="39" dirty="0">
                <a:solidFill>
                  <a:srgbClr val="000000"/>
                </a:solidFill>
                <a:latin typeface="Atkinson Hyperlegible"/>
                <a:ea typeface="Atkinson Hyperlegible"/>
                <a:cs typeface="Atkinson Hyperlegible"/>
                <a:sym typeface="Atkinson Hyperlegible"/>
              </a:rPr>
              <a:t>. og </a:t>
            </a:r>
            <a:r>
              <a:rPr lang="en-US" sz="1345" spc="39" dirty="0" err="1">
                <a:solidFill>
                  <a:srgbClr val="000000"/>
                </a:solidFill>
                <a:latin typeface="Atkinson Hyperlegible"/>
                <a:ea typeface="Atkinson Hyperlegible"/>
                <a:cs typeface="Atkinson Hyperlegible"/>
                <a:sym typeface="Atkinson Hyperlegible"/>
              </a:rPr>
              <a:t>trívnaðartilboð</a:t>
            </a:r>
            <a:r>
              <a:rPr lang="en-US" sz="1345" spc="39" dirty="0">
                <a:solidFill>
                  <a:srgbClr val="000000"/>
                </a:solidFill>
                <a:latin typeface="Atkinson Hyperlegible"/>
                <a:ea typeface="Atkinson Hyperlegible"/>
                <a:cs typeface="Atkinson Hyperlegible"/>
                <a:sym typeface="Atkinson Hyperlegible"/>
              </a:rPr>
              <a:t>, </a:t>
            </a:r>
            <a:r>
              <a:rPr lang="en-US" sz="1345" spc="39" dirty="0" err="1">
                <a:solidFill>
                  <a:srgbClr val="000000"/>
                </a:solidFill>
                <a:latin typeface="Atkinson Hyperlegible"/>
                <a:ea typeface="Atkinson Hyperlegible"/>
                <a:cs typeface="Atkinson Hyperlegible"/>
                <a:sym typeface="Atkinson Hyperlegible"/>
              </a:rPr>
              <a:t>o.a.</a:t>
            </a:r>
            <a:r>
              <a:rPr lang="en-US" sz="1345" spc="39" dirty="0">
                <a:solidFill>
                  <a:srgbClr val="000000"/>
                </a:solidFill>
                <a:latin typeface="Atkinson Hyperlegible"/>
                <a:ea typeface="Atkinson Hyperlegible"/>
                <a:cs typeface="Atkinson Hyperlegible"/>
                <a:sym typeface="Atkinson Hyperlegible"/>
              </a:rPr>
              <a:t>)</a:t>
            </a:r>
          </a:p>
        </p:txBody>
      </p:sp>
      <p:sp>
        <p:nvSpPr>
          <p:cNvPr id="5" name="TextBox 5">
            <a:extLst>
              <a:ext uri="{FF2B5EF4-FFF2-40B4-BE49-F238E27FC236}">
                <a16:creationId xmlns:a16="http://schemas.microsoft.com/office/drawing/2014/main" id="{F59DE95F-4717-A14E-516D-9DAFCF8335D4}"/>
              </a:ext>
            </a:extLst>
          </p:cNvPr>
          <p:cNvSpPr txBox="1"/>
          <p:nvPr/>
        </p:nvSpPr>
        <p:spPr>
          <a:xfrm>
            <a:off x="6272626" y="9123927"/>
            <a:ext cx="2107921" cy="539226"/>
          </a:xfrm>
          <a:prstGeom prst="rect">
            <a:avLst/>
          </a:prstGeom>
        </p:spPr>
        <p:txBody>
          <a:bodyPr lIns="0" tIns="0" rIns="0" bIns="0" rtlCol="0" anchor="t">
            <a:spAutoFit/>
          </a:bodyPr>
          <a:lstStyle/>
          <a:p>
            <a:pPr algn="l">
              <a:lnSpc>
                <a:spcPts val="865"/>
              </a:lnSpc>
            </a:pPr>
            <a:r>
              <a:rPr lang="en-US" sz="961" spc="28">
                <a:solidFill>
                  <a:srgbClr val="F1F6F9"/>
                </a:solidFill>
                <a:latin typeface="Atkinson Hyperlegible"/>
                <a:ea typeface="Atkinson Hyperlegible"/>
                <a:cs typeface="Atkinson Hyperlegible"/>
                <a:sym typeface="Atkinson Hyperlegible"/>
              </a:rPr>
              <a:t>Útlendingastovan</a:t>
            </a:r>
          </a:p>
          <a:p>
            <a:pPr algn="l">
              <a:lnSpc>
                <a:spcPts val="865"/>
              </a:lnSpc>
            </a:pPr>
            <a:r>
              <a:rPr lang="en-US" sz="961" spc="28">
                <a:solidFill>
                  <a:srgbClr val="F1F6F9"/>
                </a:solidFill>
                <a:latin typeface="Atkinson Hyperlegible"/>
                <a:ea typeface="Atkinson Hyperlegible"/>
                <a:cs typeface="Atkinson Hyperlegible"/>
                <a:sym typeface="Atkinson Hyperlegible"/>
              </a:rPr>
              <a:t>Tekningar: Vitlíki</a:t>
            </a:r>
          </a:p>
          <a:p>
            <a:pPr algn="l">
              <a:lnSpc>
                <a:spcPts val="865"/>
              </a:lnSpc>
            </a:pPr>
            <a:r>
              <a:rPr lang="en-US" sz="961" spc="28">
                <a:solidFill>
                  <a:srgbClr val="F1F6F9"/>
                </a:solidFill>
                <a:latin typeface="Atkinson Hyperlegible"/>
                <a:ea typeface="Atkinson Hyperlegible"/>
                <a:cs typeface="Atkinson Hyperlegible"/>
                <a:sym typeface="Atkinson Hyperlegible"/>
              </a:rPr>
              <a:t>Útgavan: 2026 </a:t>
            </a:r>
          </a:p>
          <a:p>
            <a:pPr algn="l">
              <a:lnSpc>
                <a:spcPts val="865"/>
              </a:lnSpc>
            </a:pPr>
            <a:r>
              <a:rPr lang="en-US" sz="961" spc="28">
                <a:solidFill>
                  <a:srgbClr val="F1F6F9"/>
                </a:solidFill>
                <a:latin typeface="Atkinson Hyperlegible"/>
                <a:ea typeface="Atkinson Hyperlegible"/>
                <a:cs typeface="Atkinson Hyperlegible"/>
                <a:sym typeface="Atkinson Hyperlegible"/>
              </a:rPr>
              <a:t>www.utlendingastovan.fo</a:t>
            </a:r>
          </a:p>
          <a:p>
            <a:pPr algn="l">
              <a:lnSpc>
                <a:spcPts val="865"/>
              </a:lnSpc>
            </a:pPr>
            <a:r>
              <a:rPr lang="en-US" sz="961" spc="28">
                <a:solidFill>
                  <a:srgbClr val="F1F6F9"/>
                </a:solidFill>
                <a:latin typeface="Atkinson Hyperlegible"/>
                <a:ea typeface="Atkinson Hyperlegible"/>
                <a:cs typeface="Atkinson Hyperlegible"/>
                <a:sym typeface="Atkinson Hyperlegible"/>
              </a:rPr>
              <a:t>www.integration.fo</a:t>
            </a:r>
          </a:p>
        </p:txBody>
      </p:sp>
      <p:sp>
        <p:nvSpPr>
          <p:cNvPr id="6" name="TextBox 6">
            <a:extLst>
              <a:ext uri="{FF2B5EF4-FFF2-40B4-BE49-F238E27FC236}">
                <a16:creationId xmlns:a16="http://schemas.microsoft.com/office/drawing/2014/main" id="{699EF4FD-A798-F17D-9481-36B49425C5A0}"/>
              </a:ext>
            </a:extLst>
          </p:cNvPr>
          <p:cNvSpPr txBox="1"/>
          <p:nvPr/>
        </p:nvSpPr>
        <p:spPr>
          <a:xfrm>
            <a:off x="1028700" y="1996486"/>
            <a:ext cx="6507293" cy="718466"/>
          </a:xfrm>
          <a:prstGeom prst="rect">
            <a:avLst/>
          </a:prstGeom>
        </p:spPr>
        <p:txBody>
          <a:bodyPr lIns="0" tIns="0" rIns="0" bIns="0" rtlCol="0" anchor="t">
            <a:spAutoFit/>
          </a:bodyPr>
          <a:lstStyle/>
          <a:p>
            <a:pPr algn="l">
              <a:lnSpc>
                <a:spcPts val="1883"/>
              </a:lnSpc>
            </a:pPr>
            <a:r>
              <a:rPr lang="en-US" sz="1345" spc="39" dirty="0" err="1">
                <a:solidFill>
                  <a:srgbClr val="000000"/>
                </a:solidFill>
                <a:latin typeface="Atkinson Hyperlegible"/>
                <a:ea typeface="Atkinson Hyperlegible"/>
                <a:cs typeface="Atkinson Hyperlegible"/>
                <a:sym typeface="Atkinson Hyperlegible"/>
              </a:rPr>
              <a:t>Skriva</a:t>
            </a:r>
            <a:r>
              <a:rPr lang="en-US" sz="1345" spc="39" dirty="0">
                <a:solidFill>
                  <a:srgbClr val="000000"/>
                </a:solidFill>
                <a:latin typeface="Atkinson Hyperlegible"/>
                <a:ea typeface="Atkinson Hyperlegible"/>
                <a:cs typeface="Atkinson Hyperlegible"/>
                <a:sym typeface="Atkinson Hyperlegible"/>
              </a:rPr>
              <a:t> </a:t>
            </a:r>
            <a:r>
              <a:rPr lang="en-US" sz="1345" spc="39" dirty="0" err="1">
                <a:solidFill>
                  <a:srgbClr val="000000"/>
                </a:solidFill>
                <a:latin typeface="Atkinson Hyperlegible"/>
                <a:ea typeface="Atkinson Hyperlegible"/>
                <a:cs typeface="Atkinson Hyperlegible"/>
                <a:sym typeface="Atkinson Hyperlegible"/>
              </a:rPr>
              <a:t>eitt</a:t>
            </a:r>
            <a:r>
              <a:rPr lang="en-US" sz="1345" spc="39" dirty="0">
                <a:solidFill>
                  <a:srgbClr val="000000"/>
                </a:solidFill>
                <a:latin typeface="Atkinson Hyperlegible"/>
                <a:ea typeface="Atkinson Hyperlegible"/>
                <a:cs typeface="Atkinson Hyperlegible"/>
                <a:sym typeface="Atkinson Hyperlegible"/>
              </a:rPr>
              <a:t> </a:t>
            </a:r>
            <a:r>
              <a:rPr lang="en-US" sz="1345" spc="39" dirty="0" err="1">
                <a:solidFill>
                  <a:srgbClr val="000000"/>
                </a:solidFill>
                <a:latin typeface="Atkinson Hyperlegible"/>
                <a:ea typeface="Atkinson Hyperlegible"/>
                <a:cs typeface="Atkinson Hyperlegible"/>
                <a:sym typeface="Atkinson Hyperlegible"/>
              </a:rPr>
              <a:t>yvirlit</a:t>
            </a:r>
            <a:r>
              <a:rPr lang="en-US" sz="1345" spc="39" dirty="0">
                <a:solidFill>
                  <a:srgbClr val="000000"/>
                </a:solidFill>
                <a:latin typeface="Atkinson Hyperlegible"/>
                <a:ea typeface="Atkinson Hyperlegible"/>
                <a:cs typeface="Atkinson Hyperlegible"/>
                <a:sym typeface="Atkinson Hyperlegible"/>
              </a:rPr>
              <a:t> </a:t>
            </a:r>
            <a:r>
              <a:rPr lang="en-US" sz="1345" spc="39" dirty="0" err="1">
                <a:solidFill>
                  <a:srgbClr val="000000"/>
                </a:solidFill>
                <a:latin typeface="Atkinson Hyperlegible"/>
                <a:ea typeface="Atkinson Hyperlegible"/>
                <a:cs typeface="Atkinson Hyperlegible"/>
                <a:sym typeface="Atkinson Hyperlegible"/>
              </a:rPr>
              <a:t>yvir</a:t>
            </a:r>
            <a:r>
              <a:rPr lang="en-US" sz="1345" spc="39" dirty="0">
                <a:solidFill>
                  <a:srgbClr val="000000"/>
                </a:solidFill>
                <a:latin typeface="Atkinson Hyperlegible"/>
                <a:ea typeface="Atkinson Hyperlegible"/>
                <a:cs typeface="Atkinson Hyperlegible"/>
                <a:sym typeface="Atkinson Hyperlegible"/>
              </a:rPr>
              <a:t> </a:t>
            </a:r>
            <a:r>
              <a:rPr lang="en-US" sz="1345" spc="39" dirty="0" err="1">
                <a:solidFill>
                  <a:srgbClr val="000000"/>
                </a:solidFill>
                <a:latin typeface="Atkinson Hyperlegible"/>
                <a:ea typeface="Atkinson Hyperlegible"/>
                <a:cs typeface="Atkinson Hyperlegible"/>
                <a:sym typeface="Atkinson Hyperlegible"/>
              </a:rPr>
              <a:t>tilboð</a:t>
            </a:r>
            <a:endParaRPr lang="en-US" sz="1345" spc="39" dirty="0">
              <a:solidFill>
                <a:srgbClr val="000000"/>
              </a:solidFill>
              <a:latin typeface="Atkinson Hyperlegible"/>
              <a:ea typeface="Atkinson Hyperlegible"/>
              <a:cs typeface="Atkinson Hyperlegible"/>
              <a:sym typeface="Atkinson Hyperlegible"/>
            </a:endParaRPr>
          </a:p>
          <a:p>
            <a:pPr marL="290409" lvl="1" indent="-145205" algn="l">
              <a:lnSpc>
                <a:spcPts val="1883"/>
              </a:lnSpc>
              <a:buFont typeface="Arial"/>
              <a:buChar char="•"/>
            </a:pPr>
            <a:r>
              <a:rPr lang="en-US" sz="1345" spc="39" dirty="0" err="1">
                <a:solidFill>
                  <a:srgbClr val="000000"/>
                </a:solidFill>
                <a:latin typeface="Atkinson Hyperlegible"/>
                <a:ea typeface="Atkinson Hyperlegible"/>
                <a:cs typeface="Atkinson Hyperlegible"/>
                <a:sym typeface="Atkinson Hyperlegible"/>
              </a:rPr>
              <a:t>Tað</a:t>
            </a:r>
            <a:r>
              <a:rPr lang="en-US" sz="1345" spc="39" dirty="0">
                <a:solidFill>
                  <a:srgbClr val="000000"/>
                </a:solidFill>
                <a:latin typeface="Atkinson Hyperlegible"/>
                <a:ea typeface="Atkinson Hyperlegible"/>
                <a:cs typeface="Atkinson Hyperlegible"/>
                <a:sym typeface="Atkinson Hyperlegible"/>
              </a:rPr>
              <a:t> er </a:t>
            </a:r>
            <a:r>
              <a:rPr lang="en-US" sz="1345" spc="39" dirty="0" err="1">
                <a:solidFill>
                  <a:srgbClr val="000000"/>
                </a:solidFill>
                <a:latin typeface="Atkinson Hyperlegible"/>
                <a:ea typeface="Atkinson Hyperlegible"/>
                <a:cs typeface="Atkinson Hyperlegible"/>
                <a:sym typeface="Atkinson Hyperlegible"/>
              </a:rPr>
              <a:t>umráðandi</a:t>
            </a:r>
            <a:r>
              <a:rPr lang="en-US" sz="1345" spc="39" dirty="0">
                <a:solidFill>
                  <a:srgbClr val="000000"/>
                </a:solidFill>
                <a:latin typeface="Atkinson Hyperlegible"/>
                <a:ea typeface="Atkinson Hyperlegible"/>
                <a:cs typeface="Atkinson Hyperlegible"/>
                <a:sym typeface="Atkinson Hyperlegible"/>
              </a:rPr>
              <a:t> at </a:t>
            </a:r>
            <a:r>
              <a:rPr lang="en-US" sz="1345" spc="39" dirty="0" err="1">
                <a:solidFill>
                  <a:srgbClr val="000000"/>
                </a:solidFill>
                <a:latin typeface="Atkinson Hyperlegible"/>
                <a:ea typeface="Atkinson Hyperlegible"/>
                <a:cs typeface="Atkinson Hyperlegible"/>
                <a:sym typeface="Atkinson Hyperlegible"/>
              </a:rPr>
              <a:t>vísa</a:t>
            </a:r>
            <a:r>
              <a:rPr lang="en-US" sz="1345" spc="39" dirty="0">
                <a:solidFill>
                  <a:srgbClr val="000000"/>
                </a:solidFill>
                <a:latin typeface="Atkinson Hyperlegible"/>
                <a:ea typeface="Atkinson Hyperlegible"/>
                <a:cs typeface="Atkinson Hyperlegible"/>
                <a:sym typeface="Atkinson Hyperlegible"/>
              </a:rPr>
              <a:t>, </a:t>
            </a:r>
            <a:r>
              <a:rPr lang="en-US" sz="1345" spc="39" dirty="0" err="1">
                <a:solidFill>
                  <a:srgbClr val="000000"/>
                </a:solidFill>
                <a:latin typeface="Atkinson Hyperlegible"/>
                <a:ea typeface="Atkinson Hyperlegible"/>
                <a:cs typeface="Atkinson Hyperlegible"/>
                <a:sym typeface="Atkinson Hyperlegible"/>
              </a:rPr>
              <a:t>hvar</a:t>
            </a:r>
            <a:r>
              <a:rPr lang="en-US" sz="1345" spc="39" dirty="0">
                <a:solidFill>
                  <a:srgbClr val="000000"/>
                </a:solidFill>
                <a:latin typeface="Atkinson Hyperlegible"/>
                <a:ea typeface="Atkinson Hyperlegible"/>
                <a:cs typeface="Atkinson Hyperlegible"/>
                <a:sym typeface="Atkinson Hyperlegible"/>
              </a:rPr>
              <a:t> </a:t>
            </a:r>
            <a:r>
              <a:rPr lang="en-US" sz="1345" spc="39" dirty="0" err="1">
                <a:solidFill>
                  <a:srgbClr val="000000"/>
                </a:solidFill>
                <a:latin typeface="Atkinson Hyperlegible"/>
                <a:ea typeface="Atkinson Hyperlegible"/>
                <a:cs typeface="Atkinson Hyperlegible"/>
                <a:sym typeface="Atkinson Hyperlegible"/>
              </a:rPr>
              <a:t>liggur</a:t>
            </a:r>
            <a:r>
              <a:rPr lang="en-US" sz="1345" spc="39" dirty="0">
                <a:solidFill>
                  <a:srgbClr val="000000"/>
                </a:solidFill>
                <a:latin typeface="Atkinson Hyperlegible"/>
                <a:ea typeface="Atkinson Hyperlegible"/>
                <a:cs typeface="Atkinson Hyperlegible"/>
                <a:sym typeface="Atkinson Hyperlegible"/>
              </a:rPr>
              <a:t> </a:t>
            </a:r>
            <a:r>
              <a:rPr lang="en-US" sz="1345" spc="39" dirty="0" err="1">
                <a:solidFill>
                  <a:srgbClr val="000000"/>
                </a:solidFill>
                <a:latin typeface="Atkinson Hyperlegible"/>
                <a:ea typeface="Atkinson Hyperlegible"/>
                <a:cs typeface="Atkinson Hyperlegible"/>
                <a:sym typeface="Atkinson Hyperlegible"/>
              </a:rPr>
              <a:t>kommunalæknin</a:t>
            </a:r>
            <a:r>
              <a:rPr lang="en-US" sz="1345" spc="39" dirty="0">
                <a:solidFill>
                  <a:srgbClr val="000000"/>
                </a:solidFill>
                <a:latin typeface="Atkinson Hyperlegible"/>
                <a:ea typeface="Atkinson Hyperlegible"/>
                <a:cs typeface="Atkinson Hyperlegible"/>
                <a:sym typeface="Atkinson Hyperlegible"/>
              </a:rPr>
              <a:t>, </a:t>
            </a:r>
            <a:r>
              <a:rPr lang="en-US" sz="1345" spc="39" dirty="0" err="1">
                <a:solidFill>
                  <a:srgbClr val="000000"/>
                </a:solidFill>
                <a:latin typeface="Atkinson Hyperlegible"/>
                <a:ea typeface="Atkinson Hyperlegible"/>
                <a:cs typeface="Atkinson Hyperlegible"/>
                <a:sym typeface="Atkinson Hyperlegible"/>
              </a:rPr>
              <a:t>hvørjar</a:t>
            </a:r>
            <a:r>
              <a:rPr lang="en-US" sz="1345" spc="39" dirty="0">
                <a:solidFill>
                  <a:srgbClr val="000000"/>
                </a:solidFill>
                <a:latin typeface="Atkinson Hyperlegible"/>
                <a:ea typeface="Atkinson Hyperlegible"/>
                <a:cs typeface="Atkinson Hyperlegible"/>
                <a:sym typeface="Atkinson Hyperlegible"/>
              </a:rPr>
              <a:t> </a:t>
            </a:r>
            <a:r>
              <a:rPr lang="en-US" sz="1345" spc="39" dirty="0" err="1">
                <a:solidFill>
                  <a:srgbClr val="000000"/>
                </a:solidFill>
                <a:latin typeface="Atkinson Hyperlegible"/>
                <a:ea typeface="Atkinson Hyperlegible"/>
                <a:cs typeface="Atkinson Hyperlegible"/>
                <a:sym typeface="Atkinson Hyperlegible"/>
              </a:rPr>
              <a:t>mannagongdir</a:t>
            </a:r>
            <a:r>
              <a:rPr lang="en-US" sz="1345" spc="39" dirty="0">
                <a:solidFill>
                  <a:srgbClr val="000000"/>
                </a:solidFill>
                <a:latin typeface="Atkinson Hyperlegible"/>
                <a:ea typeface="Atkinson Hyperlegible"/>
                <a:cs typeface="Atkinson Hyperlegible"/>
                <a:sym typeface="Atkinson Hyperlegible"/>
              </a:rPr>
              <a:t> </a:t>
            </a:r>
            <a:r>
              <a:rPr lang="en-US" sz="1345" spc="39" dirty="0" err="1">
                <a:solidFill>
                  <a:srgbClr val="000000"/>
                </a:solidFill>
                <a:latin typeface="Atkinson Hyperlegible"/>
                <a:ea typeface="Atkinson Hyperlegible"/>
                <a:cs typeface="Atkinson Hyperlegible"/>
                <a:sym typeface="Atkinson Hyperlegible"/>
              </a:rPr>
              <a:t>galda</a:t>
            </a:r>
            <a:r>
              <a:rPr lang="en-US" sz="1345" spc="39" dirty="0">
                <a:solidFill>
                  <a:srgbClr val="000000"/>
                </a:solidFill>
                <a:latin typeface="Atkinson Hyperlegible"/>
                <a:ea typeface="Atkinson Hyperlegible"/>
                <a:cs typeface="Atkinson Hyperlegible"/>
                <a:sym typeface="Atkinson Hyperlegible"/>
              </a:rPr>
              <a:t>, </a:t>
            </a:r>
            <a:r>
              <a:rPr lang="en-US" sz="1345" spc="39" dirty="0" err="1">
                <a:solidFill>
                  <a:srgbClr val="000000"/>
                </a:solidFill>
                <a:latin typeface="Atkinson Hyperlegible"/>
                <a:ea typeface="Atkinson Hyperlegible"/>
                <a:cs typeface="Atkinson Hyperlegible"/>
                <a:sym typeface="Atkinson Hyperlegible"/>
              </a:rPr>
              <a:t>upplatingartíðir</a:t>
            </a:r>
            <a:r>
              <a:rPr lang="en-US" sz="1345" spc="39" dirty="0">
                <a:solidFill>
                  <a:srgbClr val="000000"/>
                </a:solidFill>
                <a:latin typeface="Atkinson Hyperlegible"/>
                <a:ea typeface="Atkinson Hyperlegible"/>
                <a:cs typeface="Atkinson Hyperlegible"/>
                <a:sym typeface="Atkinson Hyperlegible"/>
              </a:rPr>
              <a:t>, os.fr. </a:t>
            </a:r>
          </a:p>
        </p:txBody>
      </p:sp>
      <p:pic>
        <p:nvPicPr>
          <p:cNvPr id="10" name="Picture 9">
            <a:extLst>
              <a:ext uri="{FF2B5EF4-FFF2-40B4-BE49-F238E27FC236}">
                <a16:creationId xmlns:a16="http://schemas.microsoft.com/office/drawing/2014/main" id="{92FA5934-7185-5657-0B28-462CE7C867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2247900"/>
            <a:ext cx="8915400" cy="5943600"/>
          </a:xfrm>
          <a:prstGeom prst="rect">
            <a:avLst/>
          </a:prstGeom>
        </p:spPr>
      </p:pic>
    </p:spTree>
    <p:extLst>
      <p:ext uri="{BB962C8B-B14F-4D97-AF65-F5344CB8AC3E}">
        <p14:creationId xmlns:p14="http://schemas.microsoft.com/office/powerpoint/2010/main" val="2281429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F6F9"/>
        </a:solidFill>
        <a:effectLst/>
      </p:bgPr>
    </p:bg>
    <p:spTree>
      <p:nvGrpSpPr>
        <p:cNvPr id="1" name="">
          <a:extLst>
            <a:ext uri="{FF2B5EF4-FFF2-40B4-BE49-F238E27FC236}">
              <a16:creationId xmlns:a16="http://schemas.microsoft.com/office/drawing/2014/main" id="{0CEADEF0-754F-5AB4-DD20-0D74675380FD}"/>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92DB6789-9138-431E-A786-6FE16C67DE3B}"/>
              </a:ext>
            </a:extLst>
          </p:cNvPr>
          <p:cNvSpPr txBox="1"/>
          <p:nvPr/>
        </p:nvSpPr>
        <p:spPr>
          <a:xfrm>
            <a:off x="838200" y="1178849"/>
            <a:ext cx="4736143" cy="231154"/>
          </a:xfrm>
          <a:prstGeom prst="rect">
            <a:avLst/>
          </a:prstGeom>
        </p:spPr>
        <p:txBody>
          <a:bodyPr lIns="0" tIns="0" rIns="0" bIns="0" rtlCol="0" anchor="t">
            <a:spAutoFit/>
          </a:bodyPr>
          <a:lstStyle/>
          <a:p>
            <a:pPr marL="145204" lvl="1">
              <a:lnSpc>
                <a:spcPts val="1883"/>
              </a:lnSpc>
            </a:pPr>
            <a:r>
              <a:rPr lang="en-US" sz="1345" spc="39" dirty="0" err="1">
                <a:solidFill>
                  <a:srgbClr val="000000"/>
                </a:solidFill>
                <a:latin typeface="Atkinson Hyperlegible"/>
                <a:ea typeface="Atkinson Hyperlegible"/>
                <a:cs typeface="Atkinson Hyperlegible"/>
                <a:sym typeface="Atkinson Hyperlegible"/>
              </a:rPr>
              <a:t>Festivalur</a:t>
            </a:r>
            <a:r>
              <a:rPr lang="en-US" sz="1345" spc="39" dirty="0">
                <a:solidFill>
                  <a:srgbClr val="000000"/>
                </a:solidFill>
                <a:latin typeface="Atkinson Hyperlegible"/>
                <a:ea typeface="Atkinson Hyperlegible"/>
                <a:cs typeface="Atkinson Hyperlegible"/>
                <a:sym typeface="Atkinson Hyperlegible"/>
              </a:rPr>
              <a:t> og </a:t>
            </a:r>
            <a:r>
              <a:rPr lang="en-US" sz="1345" spc="39" dirty="0" err="1">
                <a:solidFill>
                  <a:srgbClr val="000000"/>
                </a:solidFill>
                <a:latin typeface="Atkinson Hyperlegible"/>
                <a:ea typeface="Atkinson Hyperlegible"/>
                <a:cs typeface="Atkinson Hyperlegible"/>
                <a:sym typeface="Atkinson Hyperlegible"/>
              </a:rPr>
              <a:t>tiltøk</a:t>
            </a:r>
            <a:endParaRPr lang="en-US" sz="1345" spc="39" dirty="0">
              <a:solidFill>
                <a:srgbClr val="000000"/>
              </a:solidFill>
              <a:latin typeface="Atkinson Hyperlegible"/>
              <a:ea typeface="Atkinson Hyperlegible"/>
              <a:cs typeface="Atkinson Hyperlegible"/>
              <a:sym typeface="Atkinson Hyperlegible"/>
            </a:endParaRPr>
          </a:p>
        </p:txBody>
      </p:sp>
      <p:sp>
        <p:nvSpPr>
          <p:cNvPr id="5" name="TextBox 5">
            <a:extLst>
              <a:ext uri="{FF2B5EF4-FFF2-40B4-BE49-F238E27FC236}">
                <a16:creationId xmlns:a16="http://schemas.microsoft.com/office/drawing/2014/main" id="{647E4E2F-39E2-18EB-D25E-E8911A636262}"/>
              </a:ext>
            </a:extLst>
          </p:cNvPr>
          <p:cNvSpPr txBox="1"/>
          <p:nvPr/>
        </p:nvSpPr>
        <p:spPr>
          <a:xfrm>
            <a:off x="6272626" y="9123927"/>
            <a:ext cx="2107921" cy="539226"/>
          </a:xfrm>
          <a:prstGeom prst="rect">
            <a:avLst/>
          </a:prstGeom>
        </p:spPr>
        <p:txBody>
          <a:bodyPr lIns="0" tIns="0" rIns="0" bIns="0" rtlCol="0" anchor="t">
            <a:spAutoFit/>
          </a:bodyPr>
          <a:lstStyle/>
          <a:p>
            <a:pPr algn="l">
              <a:lnSpc>
                <a:spcPts val="865"/>
              </a:lnSpc>
            </a:pPr>
            <a:r>
              <a:rPr lang="en-US" sz="961" spc="28">
                <a:solidFill>
                  <a:srgbClr val="F1F6F9"/>
                </a:solidFill>
                <a:latin typeface="Atkinson Hyperlegible"/>
                <a:ea typeface="Atkinson Hyperlegible"/>
                <a:cs typeface="Atkinson Hyperlegible"/>
                <a:sym typeface="Atkinson Hyperlegible"/>
              </a:rPr>
              <a:t>Útlendingastovan</a:t>
            </a:r>
          </a:p>
          <a:p>
            <a:pPr algn="l">
              <a:lnSpc>
                <a:spcPts val="865"/>
              </a:lnSpc>
            </a:pPr>
            <a:r>
              <a:rPr lang="en-US" sz="961" spc="28">
                <a:solidFill>
                  <a:srgbClr val="F1F6F9"/>
                </a:solidFill>
                <a:latin typeface="Atkinson Hyperlegible"/>
                <a:ea typeface="Atkinson Hyperlegible"/>
                <a:cs typeface="Atkinson Hyperlegible"/>
                <a:sym typeface="Atkinson Hyperlegible"/>
              </a:rPr>
              <a:t>Tekningar: Vitlíki</a:t>
            </a:r>
          </a:p>
          <a:p>
            <a:pPr algn="l">
              <a:lnSpc>
                <a:spcPts val="865"/>
              </a:lnSpc>
            </a:pPr>
            <a:r>
              <a:rPr lang="en-US" sz="961" spc="28">
                <a:solidFill>
                  <a:srgbClr val="F1F6F9"/>
                </a:solidFill>
                <a:latin typeface="Atkinson Hyperlegible"/>
                <a:ea typeface="Atkinson Hyperlegible"/>
                <a:cs typeface="Atkinson Hyperlegible"/>
                <a:sym typeface="Atkinson Hyperlegible"/>
              </a:rPr>
              <a:t>Útgavan: 2026 </a:t>
            </a:r>
          </a:p>
          <a:p>
            <a:pPr algn="l">
              <a:lnSpc>
                <a:spcPts val="865"/>
              </a:lnSpc>
            </a:pPr>
            <a:r>
              <a:rPr lang="en-US" sz="961" spc="28">
                <a:solidFill>
                  <a:srgbClr val="F1F6F9"/>
                </a:solidFill>
                <a:latin typeface="Atkinson Hyperlegible"/>
                <a:ea typeface="Atkinson Hyperlegible"/>
                <a:cs typeface="Atkinson Hyperlegible"/>
                <a:sym typeface="Atkinson Hyperlegible"/>
              </a:rPr>
              <a:t>www.utlendingastovan.fo</a:t>
            </a:r>
          </a:p>
          <a:p>
            <a:pPr algn="l">
              <a:lnSpc>
                <a:spcPts val="865"/>
              </a:lnSpc>
            </a:pPr>
            <a:r>
              <a:rPr lang="en-US" sz="961" spc="28">
                <a:solidFill>
                  <a:srgbClr val="F1F6F9"/>
                </a:solidFill>
                <a:latin typeface="Atkinson Hyperlegible"/>
                <a:ea typeface="Atkinson Hyperlegible"/>
                <a:cs typeface="Atkinson Hyperlegible"/>
                <a:sym typeface="Atkinson Hyperlegible"/>
              </a:rPr>
              <a:t>www.integration.fo</a:t>
            </a:r>
          </a:p>
        </p:txBody>
      </p:sp>
      <p:pic>
        <p:nvPicPr>
          <p:cNvPr id="10" name="Picture 9">
            <a:extLst>
              <a:ext uri="{FF2B5EF4-FFF2-40B4-BE49-F238E27FC236}">
                <a16:creationId xmlns:a16="http://schemas.microsoft.com/office/drawing/2014/main" id="{DD39BA9F-B8F2-A24A-8681-178814A12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3400" y="1943100"/>
            <a:ext cx="8458200" cy="5638800"/>
          </a:xfrm>
          <a:prstGeom prst="rect">
            <a:avLst/>
          </a:prstGeom>
        </p:spPr>
      </p:pic>
    </p:spTree>
    <p:extLst>
      <p:ext uri="{BB962C8B-B14F-4D97-AF65-F5344CB8AC3E}">
        <p14:creationId xmlns:p14="http://schemas.microsoft.com/office/powerpoint/2010/main" val="83246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F6F9"/>
        </a:solidFill>
        <a:effectLst/>
      </p:bgPr>
    </p:bg>
    <p:spTree>
      <p:nvGrpSpPr>
        <p:cNvPr id="1" name="">
          <a:extLst>
            <a:ext uri="{FF2B5EF4-FFF2-40B4-BE49-F238E27FC236}">
              <a16:creationId xmlns:a16="http://schemas.microsoft.com/office/drawing/2014/main" id="{E91BE590-ABBB-633C-68C6-510B7A69B1F2}"/>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0DCE952B-BCFF-2B78-2681-11739B23A86A}"/>
              </a:ext>
            </a:extLst>
          </p:cNvPr>
          <p:cNvSpPr txBox="1"/>
          <p:nvPr/>
        </p:nvSpPr>
        <p:spPr>
          <a:xfrm>
            <a:off x="838200" y="1178849"/>
            <a:ext cx="4736143" cy="231154"/>
          </a:xfrm>
          <a:prstGeom prst="rect">
            <a:avLst/>
          </a:prstGeom>
        </p:spPr>
        <p:txBody>
          <a:bodyPr lIns="0" tIns="0" rIns="0" bIns="0" rtlCol="0" anchor="t">
            <a:spAutoFit/>
          </a:bodyPr>
          <a:lstStyle/>
          <a:p>
            <a:pPr marL="145204" lvl="1">
              <a:lnSpc>
                <a:spcPts val="1883"/>
              </a:lnSpc>
            </a:pPr>
            <a:r>
              <a:rPr lang="en-US" sz="1345" spc="39" dirty="0" err="1">
                <a:solidFill>
                  <a:srgbClr val="000000"/>
                </a:solidFill>
                <a:latin typeface="Atkinson Hyperlegible"/>
                <a:ea typeface="Atkinson Hyperlegible"/>
                <a:cs typeface="Atkinson Hyperlegible"/>
                <a:sym typeface="Atkinson Hyperlegible"/>
              </a:rPr>
              <a:t>Ítróttur</a:t>
            </a:r>
            <a:r>
              <a:rPr lang="en-US" sz="1345" spc="39" dirty="0">
                <a:solidFill>
                  <a:srgbClr val="000000"/>
                </a:solidFill>
                <a:latin typeface="Atkinson Hyperlegible"/>
                <a:ea typeface="Atkinson Hyperlegible"/>
                <a:cs typeface="Atkinson Hyperlegible"/>
                <a:sym typeface="Atkinson Hyperlegible"/>
              </a:rPr>
              <a:t> og </a:t>
            </a:r>
            <a:r>
              <a:rPr lang="en-US" sz="1345" spc="39" dirty="0" err="1">
                <a:solidFill>
                  <a:srgbClr val="000000"/>
                </a:solidFill>
                <a:latin typeface="Atkinson Hyperlegible"/>
                <a:ea typeface="Atkinson Hyperlegible"/>
                <a:cs typeface="Atkinson Hyperlegible"/>
                <a:sym typeface="Atkinson Hyperlegible"/>
              </a:rPr>
              <a:t>felagsskapir</a:t>
            </a:r>
            <a:endParaRPr lang="en-US" sz="1345" spc="39" dirty="0">
              <a:solidFill>
                <a:srgbClr val="000000"/>
              </a:solidFill>
              <a:latin typeface="Atkinson Hyperlegible"/>
              <a:ea typeface="Atkinson Hyperlegible"/>
              <a:cs typeface="Atkinson Hyperlegible"/>
              <a:sym typeface="Atkinson Hyperlegible"/>
            </a:endParaRPr>
          </a:p>
        </p:txBody>
      </p:sp>
      <p:sp>
        <p:nvSpPr>
          <p:cNvPr id="5" name="TextBox 5">
            <a:extLst>
              <a:ext uri="{FF2B5EF4-FFF2-40B4-BE49-F238E27FC236}">
                <a16:creationId xmlns:a16="http://schemas.microsoft.com/office/drawing/2014/main" id="{B37BD6A2-7E19-6F55-0944-B460892AF44A}"/>
              </a:ext>
            </a:extLst>
          </p:cNvPr>
          <p:cNvSpPr txBox="1"/>
          <p:nvPr/>
        </p:nvSpPr>
        <p:spPr>
          <a:xfrm>
            <a:off x="6272626" y="9123927"/>
            <a:ext cx="2107921" cy="539226"/>
          </a:xfrm>
          <a:prstGeom prst="rect">
            <a:avLst/>
          </a:prstGeom>
        </p:spPr>
        <p:txBody>
          <a:bodyPr lIns="0" tIns="0" rIns="0" bIns="0" rtlCol="0" anchor="t">
            <a:spAutoFit/>
          </a:bodyPr>
          <a:lstStyle/>
          <a:p>
            <a:pPr algn="l">
              <a:lnSpc>
                <a:spcPts val="865"/>
              </a:lnSpc>
            </a:pPr>
            <a:r>
              <a:rPr lang="en-US" sz="961" spc="28">
                <a:solidFill>
                  <a:srgbClr val="F1F6F9"/>
                </a:solidFill>
                <a:latin typeface="Atkinson Hyperlegible"/>
                <a:ea typeface="Atkinson Hyperlegible"/>
                <a:cs typeface="Atkinson Hyperlegible"/>
                <a:sym typeface="Atkinson Hyperlegible"/>
              </a:rPr>
              <a:t>Útlendingastovan</a:t>
            </a:r>
          </a:p>
          <a:p>
            <a:pPr algn="l">
              <a:lnSpc>
                <a:spcPts val="865"/>
              </a:lnSpc>
            </a:pPr>
            <a:r>
              <a:rPr lang="en-US" sz="961" spc="28">
                <a:solidFill>
                  <a:srgbClr val="F1F6F9"/>
                </a:solidFill>
                <a:latin typeface="Atkinson Hyperlegible"/>
                <a:ea typeface="Atkinson Hyperlegible"/>
                <a:cs typeface="Atkinson Hyperlegible"/>
                <a:sym typeface="Atkinson Hyperlegible"/>
              </a:rPr>
              <a:t>Tekningar: Vitlíki</a:t>
            </a:r>
          </a:p>
          <a:p>
            <a:pPr algn="l">
              <a:lnSpc>
                <a:spcPts val="865"/>
              </a:lnSpc>
            </a:pPr>
            <a:r>
              <a:rPr lang="en-US" sz="961" spc="28">
                <a:solidFill>
                  <a:srgbClr val="F1F6F9"/>
                </a:solidFill>
                <a:latin typeface="Atkinson Hyperlegible"/>
                <a:ea typeface="Atkinson Hyperlegible"/>
                <a:cs typeface="Atkinson Hyperlegible"/>
                <a:sym typeface="Atkinson Hyperlegible"/>
              </a:rPr>
              <a:t>Útgavan: 2026 </a:t>
            </a:r>
          </a:p>
          <a:p>
            <a:pPr algn="l">
              <a:lnSpc>
                <a:spcPts val="865"/>
              </a:lnSpc>
            </a:pPr>
            <a:r>
              <a:rPr lang="en-US" sz="961" spc="28">
                <a:solidFill>
                  <a:srgbClr val="F1F6F9"/>
                </a:solidFill>
                <a:latin typeface="Atkinson Hyperlegible"/>
                <a:ea typeface="Atkinson Hyperlegible"/>
                <a:cs typeface="Atkinson Hyperlegible"/>
                <a:sym typeface="Atkinson Hyperlegible"/>
              </a:rPr>
              <a:t>www.utlendingastovan.fo</a:t>
            </a:r>
          </a:p>
          <a:p>
            <a:pPr algn="l">
              <a:lnSpc>
                <a:spcPts val="865"/>
              </a:lnSpc>
            </a:pPr>
            <a:r>
              <a:rPr lang="en-US" sz="961" spc="28">
                <a:solidFill>
                  <a:srgbClr val="F1F6F9"/>
                </a:solidFill>
                <a:latin typeface="Atkinson Hyperlegible"/>
                <a:ea typeface="Atkinson Hyperlegible"/>
                <a:cs typeface="Atkinson Hyperlegible"/>
                <a:sym typeface="Atkinson Hyperlegible"/>
              </a:rPr>
              <a:t>www.integration.fo</a:t>
            </a:r>
          </a:p>
        </p:txBody>
      </p:sp>
      <p:sp>
        <p:nvSpPr>
          <p:cNvPr id="6" name="TextBox 6">
            <a:extLst>
              <a:ext uri="{FF2B5EF4-FFF2-40B4-BE49-F238E27FC236}">
                <a16:creationId xmlns:a16="http://schemas.microsoft.com/office/drawing/2014/main" id="{C1316D13-8242-32A7-30F0-32F52638C3E6}"/>
              </a:ext>
            </a:extLst>
          </p:cNvPr>
          <p:cNvSpPr txBox="1"/>
          <p:nvPr/>
        </p:nvSpPr>
        <p:spPr>
          <a:xfrm>
            <a:off x="1028700" y="1996486"/>
            <a:ext cx="6507293" cy="474810"/>
          </a:xfrm>
          <a:prstGeom prst="rect">
            <a:avLst/>
          </a:prstGeom>
        </p:spPr>
        <p:txBody>
          <a:bodyPr lIns="0" tIns="0" rIns="0" bIns="0" rtlCol="0" anchor="t">
            <a:spAutoFit/>
          </a:bodyPr>
          <a:lstStyle/>
          <a:p>
            <a:pPr algn="l">
              <a:lnSpc>
                <a:spcPts val="1883"/>
              </a:lnSpc>
            </a:pPr>
            <a:r>
              <a:rPr lang="en-US" sz="1345" spc="39" dirty="0" err="1">
                <a:solidFill>
                  <a:srgbClr val="000000"/>
                </a:solidFill>
                <a:latin typeface="Atkinson Hyperlegible"/>
                <a:ea typeface="Atkinson Hyperlegible"/>
                <a:cs typeface="Atkinson Hyperlegible"/>
                <a:sym typeface="Atkinson Hyperlegible"/>
              </a:rPr>
              <a:t>Minnist</a:t>
            </a:r>
            <a:r>
              <a:rPr lang="en-US" sz="1345" spc="39" dirty="0">
                <a:solidFill>
                  <a:srgbClr val="000000"/>
                </a:solidFill>
                <a:latin typeface="Atkinson Hyperlegible"/>
                <a:ea typeface="Atkinson Hyperlegible"/>
                <a:cs typeface="Atkinson Hyperlegible"/>
                <a:sym typeface="Atkinson Hyperlegible"/>
              </a:rPr>
              <a:t> </a:t>
            </a:r>
            <a:r>
              <a:rPr lang="en-US" sz="1345" spc="39" dirty="0" err="1">
                <a:solidFill>
                  <a:srgbClr val="000000"/>
                </a:solidFill>
                <a:latin typeface="Atkinson Hyperlegible"/>
                <a:ea typeface="Atkinson Hyperlegible"/>
                <a:cs typeface="Atkinson Hyperlegible"/>
                <a:sym typeface="Atkinson Hyperlegible"/>
              </a:rPr>
              <a:t>eisini</a:t>
            </a:r>
            <a:r>
              <a:rPr lang="en-US" sz="1345" spc="39" dirty="0">
                <a:solidFill>
                  <a:srgbClr val="000000"/>
                </a:solidFill>
                <a:latin typeface="Atkinson Hyperlegible"/>
                <a:ea typeface="Atkinson Hyperlegible"/>
                <a:cs typeface="Atkinson Hyperlegible"/>
                <a:sym typeface="Atkinson Hyperlegible"/>
              </a:rPr>
              <a:t> </a:t>
            </a:r>
            <a:r>
              <a:rPr lang="en-US" sz="1345" spc="39" dirty="0" err="1">
                <a:solidFill>
                  <a:srgbClr val="000000"/>
                </a:solidFill>
                <a:latin typeface="Atkinson Hyperlegible"/>
                <a:ea typeface="Atkinson Hyperlegible"/>
                <a:cs typeface="Atkinson Hyperlegible"/>
                <a:sym typeface="Atkinson Hyperlegible"/>
              </a:rPr>
              <a:t>til</a:t>
            </a:r>
            <a:r>
              <a:rPr lang="en-US" sz="1345" spc="39" dirty="0">
                <a:solidFill>
                  <a:srgbClr val="000000"/>
                </a:solidFill>
                <a:latin typeface="Atkinson Hyperlegible"/>
                <a:ea typeface="Atkinson Hyperlegible"/>
                <a:cs typeface="Atkinson Hyperlegible"/>
                <a:sym typeface="Atkinson Hyperlegible"/>
              </a:rPr>
              <a:t> at </a:t>
            </a:r>
            <a:r>
              <a:rPr lang="en-US" sz="1345" spc="39" dirty="0" err="1">
                <a:solidFill>
                  <a:srgbClr val="000000"/>
                </a:solidFill>
                <a:latin typeface="Atkinson Hyperlegible"/>
                <a:ea typeface="Atkinson Hyperlegible"/>
                <a:cs typeface="Atkinson Hyperlegible"/>
                <a:sym typeface="Atkinson Hyperlegible"/>
              </a:rPr>
              <a:t>greiða</a:t>
            </a:r>
            <a:r>
              <a:rPr lang="en-US" sz="1345" spc="39" dirty="0">
                <a:solidFill>
                  <a:srgbClr val="000000"/>
                </a:solidFill>
                <a:latin typeface="Atkinson Hyperlegible"/>
                <a:ea typeface="Atkinson Hyperlegible"/>
                <a:cs typeface="Atkinson Hyperlegible"/>
                <a:sym typeface="Atkinson Hyperlegible"/>
              </a:rPr>
              <a:t> </a:t>
            </a:r>
            <a:r>
              <a:rPr lang="en-US" sz="1345" spc="39" dirty="0" err="1">
                <a:solidFill>
                  <a:srgbClr val="000000"/>
                </a:solidFill>
                <a:latin typeface="Atkinson Hyperlegible"/>
                <a:ea typeface="Atkinson Hyperlegible"/>
                <a:cs typeface="Atkinson Hyperlegible"/>
                <a:sym typeface="Atkinson Hyperlegible"/>
              </a:rPr>
              <a:t>frá</a:t>
            </a:r>
            <a:r>
              <a:rPr lang="en-US" sz="1345" spc="39" dirty="0">
                <a:solidFill>
                  <a:srgbClr val="000000"/>
                </a:solidFill>
                <a:latin typeface="Atkinson Hyperlegible"/>
                <a:ea typeface="Atkinson Hyperlegible"/>
                <a:cs typeface="Atkinson Hyperlegible"/>
                <a:sym typeface="Atkinson Hyperlegible"/>
              </a:rPr>
              <a:t> um, </a:t>
            </a:r>
            <a:r>
              <a:rPr lang="en-US" sz="1345" spc="39" dirty="0" err="1">
                <a:solidFill>
                  <a:srgbClr val="000000"/>
                </a:solidFill>
                <a:latin typeface="Atkinson Hyperlegible"/>
                <a:ea typeface="Atkinson Hyperlegible"/>
                <a:cs typeface="Atkinson Hyperlegible"/>
                <a:sym typeface="Atkinson Hyperlegible"/>
              </a:rPr>
              <a:t>hvussu</a:t>
            </a:r>
            <a:r>
              <a:rPr lang="en-US" sz="1345" spc="39" dirty="0">
                <a:solidFill>
                  <a:srgbClr val="000000"/>
                </a:solidFill>
                <a:latin typeface="Atkinson Hyperlegible"/>
                <a:ea typeface="Atkinson Hyperlegible"/>
                <a:cs typeface="Atkinson Hyperlegible"/>
                <a:sym typeface="Atkinson Hyperlegible"/>
              </a:rPr>
              <a:t> </a:t>
            </a:r>
            <a:r>
              <a:rPr lang="en-US" sz="1345" spc="39" dirty="0" err="1">
                <a:solidFill>
                  <a:srgbClr val="000000"/>
                </a:solidFill>
                <a:latin typeface="Atkinson Hyperlegible"/>
                <a:ea typeface="Atkinson Hyperlegible"/>
                <a:cs typeface="Atkinson Hyperlegible"/>
                <a:sym typeface="Atkinson Hyperlegible"/>
              </a:rPr>
              <a:t>ein</a:t>
            </a:r>
            <a:r>
              <a:rPr lang="en-US" sz="1345" spc="39" dirty="0">
                <a:solidFill>
                  <a:srgbClr val="000000"/>
                </a:solidFill>
                <a:latin typeface="Atkinson Hyperlegible"/>
                <a:ea typeface="Atkinson Hyperlegible"/>
                <a:cs typeface="Atkinson Hyperlegible"/>
                <a:sym typeface="Atkinson Hyperlegible"/>
              </a:rPr>
              <a:t> </a:t>
            </a:r>
            <a:r>
              <a:rPr lang="en-US" sz="1345" spc="39" dirty="0" err="1">
                <a:solidFill>
                  <a:srgbClr val="000000"/>
                </a:solidFill>
                <a:latin typeface="Atkinson Hyperlegible"/>
                <a:ea typeface="Atkinson Hyperlegible"/>
                <a:cs typeface="Atkinson Hyperlegible"/>
                <a:sym typeface="Atkinson Hyperlegible"/>
              </a:rPr>
              <a:t>kann</a:t>
            </a:r>
            <a:r>
              <a:rPr lang="en-US" sz="1345" spc="39" dirty="0">
                <a:solidFill>
                  <a:srgbClr val="000000"/>
                </a:solidFill>
                <a:latin typeface="Atkinson Hyperlegible"/>
                <a:ea typeface="Atkinson Hyperlegible"/>
                <a:cs typeface="Atkinson Hyperlegible"/>
                <a:sym typeface="Atkinson Hyperlegible"/>
              </a:rPr>
              <a:t> </a:t>
            </a:r>
            <a:r>
              <a:rPr lang="en-US" sz="1345" spc="39" dirty="0" err="1">
                <a:solidFill>
                  <a:srgbClr val="000000"/>
                </a:solidFill>
                <a:latin typeface="Atkinson Hyperlegible"/>
                <a:ea typeface="Atkinson Hyperlegible"/>
                <a:cs typeface="Atkinson Hyperlegible"/>
                <a:sym typeface="Atkinson Hyperlegible"/>
              </a:rPr>
              <a:t>melda</a:t>
            </a:r>
            <a:r>
              <a:rPr lang="en-US" sz="1345" spc="39" dirty="0">
                <a:solidFill>
                  <a:srgbClr val="000000"/>
                </a:solidFill>
                <a:latin typeface="Atkinson Hyperlegible"/>
                <a:ea typeface="Atkinson Hyperlegible"/>
                <a:cs typeface="Atkinson Hyperlegible"/>
                <a:sym typeface="Atkinson Hyperlegible"/>
              </a:rPr>
              <a:t> seg </a:t>
            </a:r>
            <a:r>
              <a:rPr lang="en-US" sz="1345" spc="39" dirty="0" err="1">
                <a:solidFill>
                  <a:srgbClr val="000000"/>
                </a:solidFill>
                <a:latin typeface="Atkinson Hyperlegible"/>
                <a:ea typeface="Atkinson Hyperlegible"/>
                <a:cs typeface="Atkinson Hyperlegible"/>
                <a:sym typeface="Atkinson Hyperlegible"/>
              </a:rPr>
              <a:t>til</a:t>
            </a:r>
            <a:r>
              <a:rPr lang="en-US" sz="1345" spc="39" dirty="0">
                <a:solidFill>
                  <a:srgbClr val="000000"/>
                </a:solidFill>
                <a:latin typeface="Atkinson Hyperlegible"/>
                <a:ea typeface="Atkinson Hyperlegible"/>
                <a:cs typeface="Atkinson Hyperlegible"/>
                <a:sym typeface="Atkinson Hyperlegible"/>
              </a:rPr>
              <a:t> </a:t>
            </a:r>
            <a:r>
              <a:rPr lang="en-US" sz="1345" spc="39" dirty="0" err="1">
                <a:solidFill>
                  <a:srgbClr val="000000"/>
                </a:solidFill>
                <a:latin typeface="Atkinson Hyperlegible"/>
                <a:ea typeface="Atkinson Hyperlegible"/>
                <a:cs typeface="Atkinson Hyperlegible"/>
                <a:sym typeface="Atkinson Hyperlegible"/>
              </a:rPr>
              <a:t>ein</a:t>
            </a:r>
            <a:r>
              <a:rPr lang="en-US" sz="1345" spc="39" dirty="0">
                <a:solidFill>
                  <a:srgbClr val="000000"/>
                </a:solidFill>
                <a:latin typeface="Atkinson Hyperlegible"/>
                <a:ea typeface="Atkinson Hyperlegible"/>
                <a:cs typeface="Atkinson Hyperlegible"/>
                <a:sym typeface="Atkinson Hyperlegible"/>
              </a:rPr>
              <a:t> </a:t>
            </a:r>
            <a:r>
              <a:rPr lang="en-US" sz="1345" spc="39" dirty="0" err="1">
                <a:solidFill>
                  <a:srgbClr val="000000"/>
                </a:solidFill>
                <a:latin typeface="Atkinson Hyperlegible"/>
                <a:ea typeface="Atkinson Hyperlegible"/>
                <a:cs typeface="Atkinson Hyperlegible"/>
                <a:sym typeface="Atkinson Hyperlegible"/>
              </a:rPr>
              <a:t>ítrótt</a:t>
            </a:r>
            <a:r>
              <a:rPr lang="en-US" sz="1345" spc="39" dirty="0">
                <a:solidFill>
                  <a:srgbClr val="000000"/>
                </a:solidFill>
                <a:latin typeface="Atkinson Hyperlegible"/>
                <a:ea typeface="Atkinson Hyperlegible"/>
                <a:cs typeface="Atkinson Hyperlegible"/>
                <a:sym typeface="Atkinson Hyperlegible"/>
              </a:rPr>
              <a:t> </a:t>
            </a:r>
            <a:r>
              <a:rPr lang="en-US" sz="1345" spc="39" dirty="0" err="1">
                <a:solidFill>
                  <a:srgbClr val="000000"/>
                </a:solidFill>
                <a:latin typeface="Atkinson Hyperlegible"/>
                <a:ea typeface="Atkinson Hyperlegible"/>
                <a:cs typeface="Atkinson Hyperlegible"/>
                <a:sym typeface="Atkinson Hyperlegible"/>
              </a:rPr>
              <a:t>ella</a:t>
            </a:r>
            <a:r>
              <a:rPr lang="en-US" sz="1345" spc="39" dirty="0">
                <a:solidFill>
                  <a:srgbClr val="000000"/>
                </a:solidFill>
                <a:latin typeface="Atkinson Hyperlegible"/>
                <a:ea typeface="Atkinson Hyperlegible"/>
                <a:cs typeface="Atkinson Hyperlegible"/>
                <a:sym typeface="Atkinson Hyperlegible"/>
              </a:rPr>
              <a:t> </a:t>
            </a:r>
            <a:r>
              <a:rPr lang="en-US" sz="1345" spc="39" dirty="0" err="1">
                <a:solidFill>
                  <a:srgbClr val="000000"/>
                </a:solidFill>
                <a:latin typeface="Atkinson Hyperlegible"/>
                <a:ea typeface="Atkinson Hyperlegible"/>
                <a:cs typeface="Atkinson Hyperlegible"/>
                <a:sym typeface="Atkinson Hyperlegible"/>
              </a:rPr>
              <a:t>ein</a:t>
            </a:r>
            <a:r>
              <a:rPr lang="en-US" sz="1345" spc="39" dirty="0">
                <a:solidFill>
                  <a:srgbClr val="000000"/>
                </a:solidFill>
                <a:latin typeface="Atkinson Hyperlegible"/>
                <a:ea typeface="Atkinson Hyperlegible"/>
                <a:cs typeface="Atkinson Hyperlegible"/>
                <a:sym typeface="Atkinson Hyperlegible"/>
              </a:rPr>
              <a:t> </a:t>
            </a:r>
            <a:r>
              <a:rPr lang="en-US" sz="1345" spc="39" dirty="0" err="1">
                <a:solidFill>
                  <a:srgbClr val="000000"/>
                </a:solidFill>
                <a:latin typeface="Atkinson Hyperlegible"/>
                <a:ea typeface="Atkinson Hyperlegible"/>
                <a:cs typeface="Atkinson Hyperlegible"/>
                <a:sym typeface="Atkinson Hyperlegible"/>
              </a:rPr>
              <a:t>felagskap</a:t>
            </a:r>
            <a:endParaRPr lang="en-US" sz="1345" spc="39" dirty="0">
              <a:solidFill>
                <a:srgbClr val="000000"/>
              </a:solidFill>
              <a:latin typeface="Atkinson Hyperlegible"/>
              <a:ea typeface="Atkinson Hyperlegible"/>
              <a:cs typeface="Atkinson Hyperlegible"/>
              <a:sym typeface="Atkinson Hyperlegible"/>
            </a:endParaRPr>
          </a:p>
        </p:txBody>
      </p:sp>
      <p:pic>
        <p:nvPicPr>
          <p:cNvPr id="10" name="Picture 9">
            <a:extLst>
              <a:ext uri="{FF2B5EF4-FFF2-40B4-BE49-F238E27FC236}">
                <a16:creationId xmlns:a16="http://schemas.microsoft.com/office/drawing/2014/main" id="{7BC63CDA-86FD-F638-A92F-D33D69AE32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1600" y="2233891"/>
            <a:ext cx="7886700" cy="5257800"/>
          </a:xfrm>
          <a:prstGeom prst="rect">
            <a:avLst/>
          </a:prstGeom>
        </p:spPr>
      </p:pic>
    </p:spTree>
    <p:extLst>
      <p:ext uri="{BB962C8B-B14F-4D97-AF65-F5344CB8AC3E}">
        <p14:creationId xmlns:p14="http://schemas.microsoft.com/office/powerpoint/2010/main" val="3165750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F6F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3D69F9-0442-F5FB-41B6-0B7059CCF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66700"/>
            <a:ext cx="14630400" cy="97536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F6F9"/>
        </a:solidFill>
        <a:effectLst/>
      </p:bgPr>
    </p:bg>
    <p:spTree>
      <p:nvGrpSpPr>
        <p:cNvPr id="1" name=""/>
        <p:cNvGrpSpPr/>
        <p:nvPr/>
      </p:nvGrpSpPr>
      <p:grpSpPr>
        <a:xfrm>
          <a:off x="0" y="0"/>
          <a:ext cx="0" cy="0"/>
          <a:chOff x="0" y="0"/>
          <a:chExt cx="0" cy="0"/>
        </a:xfrm>
      </p:grpSpPr>
      <p:sp>
        <p:nvSpPr>
          <p:cNvPr id="2" name="Freeform 2"/>
          <p:cNvSpPr/>
          <p:nvPr/>
        </p:nvSpPr>
        <p:spPr>
          <a:xfrm flipV="1">
            <a:off x="1153464" y="1037641"/>
            <a:ext cx="349140" cy="349140"/>
          </a:xfrm>
          <a:custGeom>
            <a:avLst/>
            <a:gdLst/>
            <a:ahLst/>
            <a:cxnLst/>
            <a:rect l="l" t="t" r="r" b="b"/>
            <a:pathLst>
              <a:path w="349140" h="349140">
                <a:moveTo>
                  <a:pt x="0" y="349141"/>
                </a:moveTo>
                <a:lnTo>
                  <a:pt x="349141" y="349141"/>
                </a:lnTo>
                <a:lnTo>
                  <a:pt x="349141" y="0"/>
                </a:lnTo>
                <a:lnTo>
                  <a:pt x="0" y="0"/>
                </a:lnTo>
                <a:lnTo>
                  <a:pt x="0" y="349141"/>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o-FO"/>
          </a:p>
        </p:txBody>
      </p:sp>
      <p:grpSp>
        <p:nvGrpSpPr>
          <p:cNvPr id="3" name="Group 3"/>
          <p:cNvGrpSpPr/>
          <p:nvPr/>
        </p:nvGrpSpPr>
        <p:grpSpPr>
          <a:xfrm>
            <a:off x="6404192" y="5483637"/>
            <a:ext cx="1176904" cy="1252831"/>
            <a:chOff x="0" y="0"/>
            <a:chExt cx="3772751" cy="4016146"/>
          </a:xfrm>
        </p:grpSpPr>
        <p:sp>
          <p:nvSpPr>
            <p:cNvPr id="4" name="Freeform 4"/>
            <p:cNvSpPr/>
            <p:nvPr/>
          </p:nvSpPr>
          <p:spPr>
            <a:xfrm>
              <a:off x="0" y="0"/>
              <a:ext cx="3772789" cy="4016121"/>
            </a:xfrm>
            <a:custGeom>
              <a:avLst/>
              <a:gdLst/>
              <a:ahLst/>
              <a:cxnLst/>
              <a:rect l="l" t="t" r="r" b="b"/>
              <a:pathLst>
                <a:path w="3772789" h="4016121">
                  <a:moveTo>
                    <a:pt x="0" y="0"/>
                  </a:moveTo>
                  <a:lnTo>
                    <a:pt x="3772789" y="0"/>
                  </a:lnTo>
                  <a:lnTo>
                    <a:pt x="3772789" y="4016121"/>
                  </a:lnTo>
                  <a:lnTo>
                    <a:pt x="0" y="4016121"/>
                  </a:lnTo>
                  <a:lnTo>
                    <a:pt x="0" y="0"/>
                  </a:lnTo>
                  <a:close/>
                </a:path>
              </a:pathLst>
            </a:custGeom>
            <a:blipFill>
              <a:blip r:embed="rId4"/>
              <a:stretch>
                <a:fillRect l="-35" r="-34"/>
              </a:stretch>
            </a:blipFill>
          </p:spPr>
          <p:txBody>
            <a:bodyPr/>
            <a:lstStyle/>
            <a:p>
              <a:endParaRPr lang="fo-FO"/>
            </a:p>
          </p:txBody>
        </p:sp>
      </p:grpSp>
      <p:grpSp>
        <p:nvGrpSpPr>
          <p:cNvPr id="5" name="Group 5"/>
          <p:cNvGrpSpPr/>
          <p:nvPr/>
        </p:nvGrpSpPr>
        <p:grpSpPr>
          <a:xfrm>
            <a:off x="6456060" y="7664598"/>
            <a:ext cx="1126595" cy="1126595"/>
            <a:chOff x="0" y="0"/>
            <a:chExt cx="3636023" cy="3636023"/>
          </a:xfrm>
        </p:grpSpPr>
        <p:sp>
          <p:nvSpPr>
            <p:cNvPr id="6" name="Freeform 6"/>
            <p:cNvSpPr/>
            <p:nvPr/>
          </p:nvSpPr>
          <p:spPr>
            <a:xfrm>
              <a:off x="0" y="0"/>
              <a:ext cx="3636010" cy="3636010"/>
            </a:xfrm>
            <a:custGeom>
              <a:avLst/>
              <a:gdLst/>
              <a:ahLst/>
              <a:cxnLst/>
              <a:rect l="l" t="t" r="r" b="b"/>
              <a:pathLst>
                <a:path w="3636010" h="3636010">
                  <a:moveTo>
                    <a:pt x="0" y="0"/>
                  </a:moveTo>
                  <a:lnTo>
                    <a:pt x="3636010" y="0"/>
                  </a:lnTo>
                  <a:lnTo>
                    <a:pt x="3636010" y="3636010"/>
                  </a:lnTo>
                  <a:lnTo>
                    <a:pt x="0" y="3636010"/>
                  </a:lnTo>
                  <a:lnTo>
                    <a:pt x="0" y="0"/>
                  </a:lnTo>
                  <a:close/>
                </a:path>
              </a:pathLst>
            </a:custGeom>
            <a:blipFill>
              <a:blip r:embed="rId5"/>
              <a:stretch>
                <a:fillRect/>
              </a:stretch>
            </a:blipFill>
          </p:spPr>
          <p:txBody>
            <a:bodyPr/>
            <a:lstStyle/>
            <a:p>
              <a:endParaRPr lang="fo-FO"/>
            </a:p>
          </p:txBody>
        </p:sp>
      </p:grpSp>
      <p:grpSp>
        <p:nvGrpSpPr>
          <p:cNvPr id="7" name="Group 7"/>
          <p:cNvGrpSpPr/>
          <p:nvPr/>
        </p:nvGrpSpPr>
        <p:grpSpPr>
          <a:xfrm>
            <a:off x="0" y="9843840"/>
            <a:ext cx="18288000" cy="443160"/>
            <a:chOff x="0" y="0"/>
            <a:chExt cx="4816593" cy="116717"/>
          </a:xfrm>
        </p:grpSpPr>
        <p:sp>
          <p:nvSpPr>
            <p:cNvPr id="8" name="Freeform 8"/>
            <p:cNvSpPr/>
            <p:nvPr/>
          </p:nvSpPr>
          <p:spPr>
            <a:xfrm>
              <a:off x="0" y="0"/>
              <a:ext cx="4816592" cy="116717"/>
            </a:xfrm>
            <a:custGeom>
              <a:avLst/>
              <a:gdLst/>
              <a:ahLst/>
              <a:cxnLst/>
              <a:rect l="l" t="t" r="r" b="b"/>
              <a:pathLst>
                <a:path w="4816592" h="116717">
                  <a:moveTo>
                    <a:pt x="0" y="0"/>
                  </a:moveTo>
                  <a:lnTo>
                    <a:pt x="4816592" y="0"/>
                  </a:lnTo>
                  <a:lnTo>
                    <a:pt x="4816592" y="116717"/>
                  </a:lnTo>
                  <a:lnTo>
                    <a:pt x="0" y="116717"/>
                  </a:lnTo>
                  <a:close/>
                </a:path>
              </a:pathLst>
            </a:custGeom>
            <a:solidFill>
              <a:srgbClr val="608EBB"/>
            </a:solidFill>
          </p:spPr>
          <p:txBody>
            <a:bodyPr/>
            <a:lstStyle/>
            <a:p>
              <a:endParaRPr lang="fo-FO"/>
            </a:p>
          </p:txBody>
        </p:sp>
        <p:sp>
          <p:nvSpPr>
            <p:cNvPr id="9" name="TextBox 9"/>
            <p:cNvSpPr txBox="1"/>
            <p:nvPr/>
          </p:nvSpPr>
          <p:spPr>
            <a:xfrm>
              <a:off x="0" y="38100"/>
              <a:ext cx="4816593" cy="78617"/>
            </a:xfrm>
            <a:prstGeom prst="rect">
              <a:avLst/>
            </a:prstGeom>
          </p:spPr>
          <p:txBody>
            <a:bodyPr lIns="50800" tIns="50800" rIns="50800" bIns="50800" rtlCol="0" anchor="ctr"/>
            <a:lstStyle/>
            <a:p>
              <a:pPr algn="ctr">
                <a:lnSpc>
                  <a:spcPts val="2402"/>
                </a:lnSpc>
              </a:pPr>
              <a:endParaRPr/>
            </a:p>
          </p:txBody>
        </p:sp>
      </p:grpSp>
      <p:grpSp>
        <p:nvGrpSpPr>
          <p:cNvPr id="10" name="Group 10"/>
          <p:cNvGrpSpPr/>
          <p:nvPr/>
        </p:nvGrpSpPr>
        <p:grpSpPr>
          <a:xfrm>
            <a:off x="10568350" y="3286708"/>
            <a:ext cx="6404313" cy="5418640"/>
            <a:chOff x="0" y="0"/>
            <a:chExt cx="1686733" cy="1427132"/>
          </a:xfrm>
        </p:grpSpPr>
        <p:sp>
          <p:nvSpPr>
            <p:cNvPr id="11" name="Freeform 11"/>
            <p:cNvSpPr/>
            <p:nvPr/>
          </p:nvSpPr>
          <p:spPr>
            <a:xfrm>
              <a:off x="0" y="0"/>
              <a:ext cx="1686733" cy="1427132"/>
            </a:xfrm>
            <a:custGeom>
              <a:avLst/>
              <a:gdLst/>
              <a:ahLst/>
              <a:cxnLst/>
              <a:rect l="l" t="t" r="r" b="b"/>
              <a:pathLst>
                <a:path w="1686733" h="1427132">
                  <a:moveTo>
                    <a:pt x="0" y="0"/>
                  </a:moveTo>
                  <a:lnTo>
                    <a:pt x="1686733" y="0"/>
                  </a:lnTo>
                  <a:lnTo>
                    <a:pt x="1686733" y="1427132"/>
                  </a:lnTo>
                  <a:lnTo>
                    <a:pt x="0" y="1427132"/>
                  </a:lnTo>
                  <a:close/>
                </a:path>
              </a:pathLst>
            </a:custGeom>
            <a:solidFill>
              <a:srgbClr val="99C5FF"/>
            </a:solidFill>
          </p:spPr>
          <p:txBody>
            <a:bodyPr/>
            <a:lstStyle/>
            <a:p>
              <a:endParaRPr lang="fo-FO"/>
            </a:p>
          </p:txBody>
        </p:sp>
        <p:sp>
          <p:nvSpPr>
            <p:cNvPr id="12" name="TextBox 12"/>
            <p:cNvSpPr txBox="1"/>
            <p:nvPr/>
          </p:nvSpPr>
          <p:spPr>
            <a:xfrm>
              <a:off x="0" y="38100"/>
              <a:ext cx="1686733" cy="1389032"/>
            </a:xfrm>
            <a:prstGeom prst="rect">
              <a:avLst/>
            </a:prstGeom>
          </p:spPr>
          <p:txBody>
            <a:bodyPr lIns="50800" tIns="50800" rIns="50800" bIns="50800" rtlCol="0" anchor="ctr"/>
            <a:lstStyle/>
            <a:p>
              <a:pPr algn="ctr">
                <a:lnSpc>
                  <a:spcPts val="2402"/>
                </a:lnSpc>
              </a:pPr>
              <a:endParaRPr/>
            </a:p>
          </p:txBody>
        </p:sp>
      </p:grpSp>
      <p:sp>
        <p:nvSpPr>
          <p:cNvPr id="13" name="Freeform 13"/>
          <p:cNvSpPr/>
          <p:nvPr/>
        </p:nvSpPr>
        <p:spPr>
          <a:xfrm>
            <a:off x="12634657" y="3714613"/>
            <a:ext cx="2234533" cy="2532058"/>
          </a:xfrm>
          <a:custGeom>
            <a:avLst/>
            <a:gdLst/>
            <a:ahLst/>
            <a:cxnLst/>
            <a:rect l="l" t="t" r="r" b="b"/>
            <a:pathLst>
              <a:path w="2234533" h="2532058">
                <a:moveTo>
                  <a:pt x="0" y="0"/>
                </a:moveTo>
                <a:lnTo>
                  <a:pt x="2234533" y="0"/>
                </a:lnTo>
                <a:lnTo>
                  <a:pt x="2234533" y="2532057"/>
                </a:lnTo>
                <a:lnTo>
                  <a:pt x="0" y="2532057"/>
                </a:lnTo>
                <a:lnTo>
                  <a:pt x="0" y="0"/>
                </a:lnTo>
                <a:close/>
              </a:path>
            </a:pathLst>
          </a:custGeom>
          <a:blipFill>
            <a:blip>
              <a:extLst>
                <a:ext uri="{96DAC541-7B7A-43D3-8B79-37D633B846F1}">
                  <asvg:svgBlip xmlns:asvg="http://schemas.microsoft.com/office/drawing/2016/SVG/main" r:embed="rId6"/>
                </a:ext>
              </a:extLst>
            </a:blip>
            <a:stretch>
              <a:fillRect t="-176" b="-176"/>
            </a:stretch>
          </a:blipFill>
        </p:spPr>
        <p:txBody>
          <a:bodyPr/>
          <a:lstStyle/>
          <a:p>
            <a:endParaRPr lang="fo-FO"/>
          </a:p>
        </p:txBody>
      </p:sp>
      <p:grpSp>
        <p:nvGrpSpPr>
          <p:cNvPr id="14" name="Group 14"/>
          <p:cNvGrpSpPr/>
          <p:nvPr/>
        </p:nvGrpSpPr>
        <p:grpSpPr>
          <a:xfrm>
            <a:off x="15404180" y="1037641"/>
            <a:ext cx="1855120" cy="953506"/>
            <a:chOff x="0" y="0"/>
            <a:chExt cx="7279818" cy="3741725"/>
          </a:xfrm>
        </p:grpSpPr>
        <p:sp>
          <p:nvSpPr>
            <p:cNvPr id="15" name="Freeform 15"/>
            <p:cNvSpPr/>
            <p:nvPr/>
          </p:nvSpPr>
          <p:spPr>
            <a:xfrm>
              <a:off x="0" y="0"/>
              <a:ext cx="7279767" cy="3741674"/>
            </a:xfrm>
            <a:custGeom>
              <a:avLst/>
              <a:gdLst/>
              <a:ahLst/>
              <a:cxnLst/>
              <a:rect l="l" t="t" r="r" b="b"/>
              <a:pathLst>
                <a:path w="7279767" h="3741674">
                  <a:moveTo>
                    <a:pt x="0" y="0"/>
                  </a:moveTo>
                  <a:lnTo>
                    <a:pt x="7279767" y="0"/>
                  </a:lnTo>
                  <a:lnTo>
                    <a:pt x="7279767" y="3741674"/>
                  </a:lnTo>
                  <a:lnTo>
                    <a:pt x="0" y="3741674"/>
                  </a:lnTo>
                  <a:lnTo>
                    <a:pt x="0" y="0"/>
                  </a:lnTo>
                  <a:close/>
                </a:path>
              </a:pathLst>
            </a:custGeom>
            <a:blipFill>
              <a:blip r:embed="rId7"/>
              <a:stretch>
                <a:fillRect t="-147" b="-149"/>
              </a:stretch>
            </a:blipFill>
          </p:spPr>
          <p:txBody>
            <a:bodyPr/>
            <a:lstStyle/>
            <a:p>
              <a:endParaRPr lang="fo-FO"/>
            </a:p>
          </p:txBody>
        </p:sp>
      </p:grpSp>
      <p:sp>
        <p:nvSpPr>
          <p:cNvPr id="16" name="Freeform 16"/>
          <p:cNvSpPr/>
          <p:nvPr/>
        </p:nvSpPr>
        <p:spPr>
          <a:xfrm>
            <a:off x="6502647" y="3834945"/>
            <a:ext cx="979996" cy="975261"/>
          </a:xfrm>
          <a:custGeom>
            <a:avLst/>
            <a:gdLst/>
            <a:ahLst/>
            <a:cxnLst/>
            <a:rect l="l" t="t" r="r" b="b"/>
            <a:pathLst>
              <a:path w="979996" h="975261">
                <a:moveTo>
                  <a:pt x="0" y="0"/>
                </a:moveTo>
                <a:lnTo>
                  <a:pt x="979995" y="0"/>
                </a:lnTo>
                <a:lnTo>
                  <a:pt x="979995" y="975262"/>
                </a:lnTo>
                <a:lnTo>
                  <a:pt x="0" y="975262"/>
                </a:lnTo>
                <a:lnTo>
                  <a:pt x="0" y="0"/>
                </a:lnTo>
                <a:close/>
              </a:path>
            </a:pathLst>
          </a:custGeom>
          <a:blipFill>
            <a:blip r:embed="rId8"/>
            <a:stretch>
              <a:fillRect l="-25905" t="-247770" r="-371108" b="-401370"/>
            </a:stretch>
          </a:blipFill>
        </p:spPr>
        <p:txBody>
          <a:bodyPr/>
          <a:lstStyle/>
          <a:p>
            <a:endParaRPr lang="fo-FO"/>
          </a:p>
        </p:txBody>
      </p:sp>
      <p:sp>
        <p:nvSpPr>
          <p:cNvPr id="17" name="TextBox 17"/>
          <p:cNvSpPr txBox="1"/>
          <p:nvPr/>
        </p:nvSpPr>
        <p:spPr>
          <a:xfrm>
            <a:off x="1453578" y="5711474"/>
            <a:ext cx="1290191" cy="202565"/>
          </a:xfrm>
          <a:prstGeom prst="rect">
            <a:avLst/>
          </a:prstGeom>
        </p:spPr>
        <p:txBody>
          <a:bodyPr lIns="0" tIns="0" rIns="0" bIns="0" rtlCol="0" anchor="t">
            <a:spAutoFit/>
          </a:bodyPr>
          <a:lstStyle/>
          <a:p>
            <a:pPr algn="l">
              <a:lnSpc>
                <a:spcPts val="1599"/>
              </a:lnSpc>
            </a:pPr>
            <a:r>
              <a:rPr lang="en-US" sz="1599" b="1">
                <a:solidFill>
                  <a:srgbClr val="608EBB"/>
                </a:solidFill>
                <a:latin typeface="TT Firs Neue Bold"/>
                <a:ea typeface="TT Firs Neue Bold"/>
                <a:cs typeface="TT Firs Neue Bold"/>
                <a:sym typeface="TT Firs Neue Bold"/>
              </a:rPr>
              <a:t>Work Permit</a:t>
            </a:r>
          </a:p>
        </p:txBody>
      </p:sp>
      <p:sp>
        <p:nvSpPr>
          <p:cNvPr id="18" name="TextBox 18"/>
          <p:cNvSpPr txBox="1"/>
          <p:nvPr/>
        </p:nvSpPr>
        <p:spPr>
          <a:xfrm>
            <a:off x="1453578" y="3121012"/>
            <a:ext cx="2473375" cy="269875"/>
          </a:xfrm>
          <a:prstGeom prst="rect">
            <a:avLst/>
          </a:prstGeom>
        </p:spPr>
        <p:txBody>
          <a:bodyPr lIns="0" tIns="0" rIns="0" bIns="0" rtlCol="0" anchor="t">
            <a:spAutoFit/>
          </a:bodyPr>
          <a:lstStyle/>
          <a:p>
            <a:pPr algn="l">
              <a:lnSpc>
                <a:spcPts val="2000"/>
              </a:lnSpc>
            </a:pPr>
            <a:r>
              <a:rPr lang="en-US" sz="2000" b="1">
                <a:solidFill>
                  <a:srgbClr val="000000"/>
                </a:solidFill>
                <a:latin typeface="TT Firs Neue Bold"/>
                <a:ea typeface="TT Firs Neue Bold"/>
                <a:cs typeface="TT Firs Neue Bold"/>
                <a:sym typeface="TT Firs Neue Bold"/>
              </a:rPr>
              <a:t>Temporary permits</a:t>
            </a:r>
          </a:p>
        </p:txBody>
      </p:sp>
      <p:sp>
        <p:nvSpPr>
          <p:cNvPr id="19" name="TextBox 19"/>
          <p:cNvSpPr txBox="1"/>
          <p:nvPr/>
        </p:nvSpPr>
        <p:spPr>
          <a:xfrm>
            <a:off x="1404058" y="1327254"/>
            <a:ext cx="3320342" cy="350160"/>
          </a:xfrm>
          <a:prstGeom prst="rect">
            <a:avLst/>
          </a:prstGeom>
        </p:spPr>
        <p:txBody>
          <a:bodyPr wrap="square" lIns="0" tIns="0" rIns="0" bIns="0" rtlCol="0" anchor="t">
            <a:spAutoFit/>
          </a:bodyPr>
          <a:lstStyle/>
          <a:p>
            <a:pPr algn="l">
              <a:lnSpc>
                <a:spcPts val="2602"/>
              </a:lnSpc>
            </a:pPr>
            <a:r>
              <a:rPr lang="en-US" sz="2602" b="1" dirty="0">
                <a:solidFill>
                  <a:srgbClr val="608EBB"/>
                </a:solidFill>
                <a:latin typeface="TT Firs Neue Bold"/>
                <a:ea typeface="TT Firs Neue Bold"/>
                <a:cs typeface="TT Firs Neue Bold"/>
                <a:sym typeface="TT Firs Neue Bold"/>
              </a:rPr>
              <a:t>Types of Permits</a:t>
            </a:r>
          </a:p>
        </p:txBody>
      </p:sp>
      <p:sp>
        <p:nvSpPr>
          <p:cNvPr id="20" name="TextBox 20"/>
          <p:cNvSpPr txBox="1"/>
          <p:nvPr/>
        </p:nvSpPr>
        <p:spPr>
          <a:xfrm>
            <a:off x="1404058" y="1716101"/>
            <a:ext cx="11230599" cy="816779"/>
          </a:xfrm>
          <a:prstGeom prst="rect">
            <a:avLst/>
          </a:prstGeom>
        </p:spPr>
        <p:txBody>
          <a:bodyPr lIns="0" tIns="0" rIns="0" bIns="0" rtlCol="0" anchor="t">
            <a:spAutoFit/>
          </a:bodyPr>
          <a:lstStyle/>
          <a:p>
            <a:pPr algn="l">
              <a:lnSpc>
                <a:spcPts val="2238"/>
              </a:lnSpc>
            </a:pPr>
            <a:r>
              <a:rPr lang="en-US" sz="1599" spc="47">
                <a:solidFill>
                  <a:srgbClr val="100F0D"/>
                </a:solidFill>
                <a:latin typeface="Atkinson Hyperlegible"/>
                <a:ea typeface="Atkinson Hyperlegible"/>
                <a:cs typeface="Atkinson Hyperlegible"/>
                <a:sym typeface="Atkinson Hyperlegible"/>
              </a:rPr>
              <a:t>To live and work in the Faroe Islands, you must first obtain a residence permit.</a:t>
            </a:r>
          </a:p>
          <a:p>
            <a:pPr algn="l">
              <a:lnSpc>
                <a:spcPts val="2238"/>
              </a:lnSpc>
            </a:pPr>
            <a:r>
              <a:rPr lang="en-US" sz="1599" spc="47">
                <a:solidFill>
                  <a:srgbClr val="100F0D"/>
                </a:solidFill>
                <a:latin typeface="Atkinson Hyperlegible"/>
                <a:ea typeface="Atkinson Hyperlegible"/>
                <a:cs typeface="Atkinson Hyperlegible"/>
                <a:sym typeface="Atkinson Hyperlegible"/>
              </a:rPr>
              <a:t>Below are some general information about the main types of permits that people usually apply for.</a:t>
            </a:r>
          </a:p>
          <a:p>
            <a:pPr algn="l">
              <a:lnSpc>
                <a:spcPts val="2238"/>
              </a:lnSpc>
            </a:pPr>
            <a:endParaRPr lang="en-US" sz="1599" spc="47">
              <a:solidFill>
                <a:srgbClr val="100F0D"/>
              </a:solidFill>
              <a:latin typeface="Atkinson Hyperlegible"/>
              <a:ea typeface="Atkinson Hyperlegible"/>
              <a:cs typeface="Atkinson Hyperlegible"/>
              <a:sym typeface="Atkinson Hyperlegible"/>
            </a:endParaRPr>
          </a:p>
        </p:txBody>
      </p:sp>
      <p:sp>
        <p:nvSpPr>
          <p:cNvPr id="21" name="TextBox 21"/>
          <p:cNvSpPr txBox="1"/>
          <p:nvPr/>
        </p:nvSpPr>
        <p:spPr>
          <a:xfrm>
            <a:off x="1453578" y="3632380"/>
            <a:ext cx="3022570" cy="202565"/>
          </a:xfrm>
          <a:prstGeom prst="rect">
            <a:avLst/>
          </a:prstGeom>
        </p:spPr>
        <p:txBody>
          <a:bodyPr lIns="0" tIns="0" rIns="0" bIns="0" rtlCol="0" anchor="t">
            <a:spAutoFit/>
          </a:bodyPr>
          <a:lstStyle/>
          <a:p>
            <a:pPr algn="l">
              <a:lnSpc>
                <a:spcPts val="1599"/>
              </a:lnSpc>
            </a:pPr>
            <a:r>
              <a:rPr lang="en-US" sz="1599" b="1">
                <a:solidFill>
                  <a:srgbClr val="608EBB"/>
                </a:solidFill>
                <a:latin typeface="TT Firs Neue Bold"/>
                <a:ea typeface="TT Firs Neue Bold"/>
                <a:cs typeface="TT Firs Neue Bold"/>
                <a:sym typeface="TT Firs Neue Bold"/>
              </a:rPr>
              <a:t>Family reunification permit</a:t>
            </a:r>
          </a:p>
        </p:txBody>
      </p:sp>
      <p:sp>
        <p:nvSpPr>
          <p:cNvPr id="22" name="TextBox 22"/>
          <p:cNvSpPr txBox="1"/>
          <p:nvPr/>
        </p:nvSpPr>
        <p:spPr>
          <a:xfrm>
            <a:off x="1453578" y="4074774"/>
            <a:ext cx="4713678" cy="1221606"/>
          </a:xfrm>
          <a:prstGeom prst="rect">
            <a:avLst/>
          </a:prstGeom>
        </p:spPr>
        <p:txBody>
          <a:bodyPr lIns="0" tIns="0" rIns="0" bIns="0" rtlCol="0" anchor="t">
            <a:spAutoFit/>
          </a:bodyPr>
          <a:lstStyle/>
          <a:p>
            <a:pPr algn="l">
              <a:lnSpc>
                <a:spcPts val="1961"/>
              </a:lnSpc>
            </a:pPr>
            <a:r>
              <a:rPr lang="en-US" sz="1400" spc="40" dirty="0">
                <a:solidFill>
                  <a:srgbClr val="000000"/>
                </a:solidFill>
                <a:latin typeface="Atkinson Hyperlegible"/>
                <a:ea typeface="Atkinson Hyperlegible"/>
                <a:cs typeface="Atkinson Hyperlegible"/>
                <a:sym typeface="Atkinson Hyperlegible"/>
              </a:rPr>
              <a:t>Normally, a family reunification permit may be granted to the spouse, cohabiting partner, or minor children of a person residing in the Faroe Islands. The residing person is either in a relationship or married to a Faroese individual.</a:t>
            </a:r>
          </a:p>
        </p:txBody>
      </p:sp>
      <p:sp>
        <p:nvSpPr>
          <p:cNvPr id="23" name="TextBox 23"/>
          <p:cNvSpPr txBox="1"/>
          <p:nvPr/>
        </p:nvSpPr>
        <p:spPr>
          <a:xfrm>
            <a:off x="1463103" y="6010161"/>
            <a:ext cx="4322727" cy="726306"/>
          </a:xfrm>
          <a:prstGeom prst="rect">
            <a:avLst/>
          </a:prstGeom>
        </p:spPr>
        <p:txBody>
          <a:bodyPr lIns="0" tIns="0" rIns="0" bIns="0" rtlCol="0" anchor="t">
            <a:spAutoFit/>
          </a:bodyPr>
          <a:lstStyle/>
          <a:p>
            <a:pPr algn="l">
              <a:lnSpc>
                <a:spcPts val="1961"/>
              </a:lnSpc>
            </a:pPr>
            <a:r>
              <a:rPr lang="en-US" sz="1400" spc="40" dirty="0">
                <a:solidFill>
                  <a:srgbClr val="000000"/>
                </a:solidFill>
                <a:latin typeface="Atkinson Hyperlegible"/>
                <a:ea typeface="Atkinson Hyperlegible"/>
                <a:cs typeface="Atkinson Hyperlegible"/>
                <a:sym typeface="Atkinson Hyperlegible"/>
              </a:rPr>
              <a:t>To work in the Faroe Islands, you must have found a job and a signed contract to apply for a work permit.</a:t>
            </a:r>
          </a:p>
        </p:txBody>
      </p:sp>
      <p:sp>
        <p:nvSpPr>
          <p:cNvPr id="24" name="TextBox 24"/>
          <p:cNvSpPr txBox="1"/>
          <p:nvPr/>
        </p:nvSpPr>
        <p:spPr>
          <a:xfrm>
            <a:off x="1493080" y="7147827"/>
            <a:ext cx="2842082" cy="402590"/>
          </a:xfrm>
          <a:prstGeom prst="rect">
            <a:avLst/>
          </a:prstGeom>
        </p:spPr>
        <p:txBody>
          <a:bodyPr lIns="0" tIns="0" rIns="0" bIns="0" rtlCol="0" anchor="t">
            <a:spAutoFit/>
          </a:bodyPr>
          <a:lstStyle/>
          <a:p>
            <a:pPr algn="l">
              <a:lnSpc>
                <a:spcPts val="1599"/>
              </a:lnSpc>
            </a:pPr>
            <a:r>
              <a:rPr lang="en-US" sz="1599" b="1">
                <a:solidFill>
                  <a:srgbClr val="608EBB"/>
                </a:solidFill>
                <a:latin typeface="TT Firs Neue Bold"/>
                <a:ea typeface="TT Firs Neue Bold"/>
                <a:cs typeface="TT Firs Neue Bold"/>
                <a:sym typeface="TT Firs Neue Bold"/>
              </a:rPr>
              <a:t>Accompanying family member permit</a:t>
            </a:r>
          </a:p>
        </p:txBody>
      </p:sp>
      <p:sp>
        <p:nvSpPr>
          <p:cNvPr id="25" name="TextBox 25"/>
          <p:cNvSpPr txBox="1"/>
          <p:nvPr/>
        </p:nvSpPr>
        <p:spPr>
          <a:xfrm>
            <a:off x="1502605" y="7731392"/>
            <a:ext cx="4212870" cy="973956"/>
          </a:xfrm>
          <a:prstGeom prst="rect">
            <a:avLst/>
          </a:prstGeom>
        </p:spPr>
        <p:txBody>
          <a:bodyPr lIns="0" tIns="0" rIns="0" bIns="0" rtlCol="0" anchor="t">
            <a:spAutoFit/>
          </a:bodyPr>
          <a:lstStyle/>
          <a:p>
            <a:pPr algn="l">
              <a:lnSpc>
                <a:spcPts val="1961"/>
              </a:lnSpc>
            </a:pPr>
            <a:r>
              <a:rPr lang="en-US" sz="1400" spc="40">
                <a:solidFill>
                  <a:srgbClr val="000000"/>
                </a:solidFill>
                <a:latin typeface="Atkinson Hyperlegible"/>
                <a:ea typeface="Atkinson Hyperlegible"/>
                <a:cs typeface="Atkinson Hyperlegible"/>
                <a:sym typeface="Atkinson Hyperlegible"/>
              </a:rPr>
              <a:t>Family members of a work permit holder can apply for an accompanying family-member permit to live and work in the Faroe Islands, provided that the sponsor meets the financial support requirement. </a:t>
            </a:r>
          </a:p>
        </p:txBody>
      </p:sp>
      <p:sp>
        <p:nvSpPr>
          <p:cNvPr id="26" name="TextBox 26"/>
          <p:cNvSpPr txBox="1"/>
          <p:nvPr/>
        </p:nvSpPr>
        <p:spPr>
          <a:xfrm>
            <a:off x="10969951" y="2687697"/>
            <a:ext cx="5797670" cy="404740"/>
          </a:xfrm>
          <a:prstGeom prst="rect">
            <a:avLst/>
          </a:prstGeom>
        </p:spPr>
        <p:txBody>
          <a:bodyPr lIns="0" tIns="0" rIns="0" bIns="0" rtlCol="0" anchor="t">
            <a:spAutoFit/>
          </a:bodyPr>
          <a:lstStyle/>
          <a:p>
            <a:pPr algn="ctr">
              <a:lnSpc>
                <a:spcPts val="3329"/>
              </a:lnSpc>
            </a:pPr>
            <a:r>
              <a:rPr lang="en-US" sz="2377" b="1" spc="69">
                <a:solidFill>
                  <a:srgbClr val="000000"/>
                </a:solidFill>
                <a:latin typeface="Atkinson Hyperlegible Bold"/>
                <a:ea typeface="Atkinson Hyperlegible Bold"/>
                <a:cs typeface="Atkinson Hyperlegible Bold"/>
                <a:sym typeface="Atkinson Hyperlegible Bold"/>
              </a:rPr>
              <a:t>Let’s speak the same language</a:t>
            </a:r>
          </a:p>
        </p:txBody>
      </p:sp>
      <p:sp>
        <p:nvSpPr>
          <p:cNvPr id="27" name="TextBox 27"/>
          <p:cNvSpPr txBox="1"/>
          <p:nvPr/>
        </p:nvSpPr>
        <p:spPr>
          <a:xfrm>
            <a:off x="10871672" y="6647465"/>
            <a:ext cx="5895949" cy="1522981"/>
          </a:xfrm>
          <a:prstGeom prst="rect">
            <a:avLst/>
          </a:prstGeom>
        </p:spPr>
        <p:txBody>
          <a:bodyPr lIns="0" tIns="0" rIns="0" bIns="0" rtlCol="0" anchor="t">
            <a:spAutoFit/>
          </a:bodyPr>
          <a:lstStyle/>
          <a:p>
            <a:pPr algn="l">
              <a:lnSpc>
                <a:spcPts val="2374"/>
              </a:lnSpc>
            </a:pPr>
            <a:r>
              <a:rPr lang="en-US" sz="1696" spc="16" dirty="0">
                <a:solidFill>
                  <a:srgbClr val="000000"/>
                </a:solidFill>
                <a:latin typeface="Atkinson Hyperlegible"/>
                <a:ea typeface="Atkinson Hyperlegible"/>
                <a:cs typeface="Atkinson Hyperlegible"/>
                <a:sym typeface="Atkinson Hyperlegible"/>
              </a:rPr>
              <a:t>People often refer to a family visa or work visa, but in the Faroe Islands, the correct term is permit. Visa is used for short-term stays, whereas a family reunification permit or a work permit is intended for living and working in the country. </a:t>
            </a:r>
          </a:p>
          <a:p>
            <a:pPr algn="l">
              <a:lnSpc>
                <a:spcPts val="2374"/>
              </a:lnSpc>
            </a:pPr>
            <a:endParaRPr lang="en-US" sz="1696" spc="16" dirty="0">
              <a:solidFill>
                <a:srgbClr val="000000"/>
              </a:solidFill>
              <a:latin typeface="Atkinson Hyperlegible"/>
              <a:ea typeface="Atkinson Hyperlegible"/>
              <a:cs typeface="Atkinson Hyperlegible"/>
              <a:sym typeface="Atkinson Hyperlegibl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F6F9"/>
        </a:solidFill>
        <a:effectLst/>
      </p:bgPr>
    </p:bg>
    <p:spTree>
      <p:nvGrpSpPr>
        <p:cNvPr id="1" name=""/>
        <p:cNvGrpSpPr/>
        <p:nvPr/>
      </p:nvGrpSpPr>
      <p:grpSpPr>
        <a:xfrm>
          <a:off x="0" y="0"/>
          <a:ext cx="0" cy="0"/>
          <a:chOff x="0" y="0"/>
          <a:chExt cx="0" cy="0"/>
        </a:xfrm>
      </p:grpSpPr>
      <p:sp>
        <p:nvSpPr>
          <p:cNvPr id="2" name="Freeform 2"/>
          <p:cNvSpPr/>
          <p:nvPr/>
        </p:nvSpPr>
        <p:spPr>
          <a:xfrm>
            <a:off x="1411020" y="2914204"/>
            <a:ext cx="3378013" cy="1425468"/>
          </a:xfrm>
          <a:custGeom>
            <a:avLst/>
            <a:gdLst/>
            <a:ahLst/>
            <a:cxnLst/>
            <a:rect l="l" t="t" r="r" b="b"/>
            <a:pathLst>
              <a:path w="3378013" h="1425468">
                <a:moveTo>
                  <a:pt x="0" y="0"/>
                </a:moveTo>
                <a:lnTo>
                  <a:pt x="3378013" y="0"/>
                </a:lnTo>
                <a:lnTo>
                  <a:pt x="3378013" y="1425468"/>
                </a:lnTo>
                <a:lnTo>
                  <a:pt x="0" y="142546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o-FO"/>
          </a:p>
        </p:txBody>
      </p:sp>
      <p:sp>
        <p:nvSpPr>
          <p:cNvPr id="3" name="Freeform 3"/>
          <p:cNvSpPr/>
          <p:nvPr/>
        </p:nvSpPr>
        <p:spPr>
          <a:xfrm>
            <a:off x="1411020" y="3387464"/>
            <a:ext cx="6666180" cy="6115377"/>
          </a:xfrm>
          <a:custGeom>
            <a:avLst/>
            <a:gdLst/>
            <a:ahLst/>
            <a:cxnLst/>
            <a:rect l="l" t="t" r="r" b="b"/>
            <a:pathLst>
              <a:path w="6666180" h="6115377">
                <a:moveTo>
                  <a:pt x="0" y="0"/>
                </a:moveTo>
                <a:lnTo>
                  <a:pt x="6666180" y="0"/>
                </a:lnTo>
                <a:lnTo>
                  <a:pt x="6666180" y="6115378"/>
                </a:lnTo>
                <a:lnTo>
                  <a:pt x="0" y="611537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o-FO"/>
          </a:p>
        </p:txBody>
      </p:sp>
      <p:sp>
        <p:nvSpPr>
          <p:cNvPr id="4" name="Freeform 4"/>
          <p:cNvSpPr/>
          <p:nvPr/>
        </p:nvSpPr>
        <p:spPr>
          <a:xfrm>
            <a:off x="1585863" y="3611484"/>
            <a:ext cx="6298264" cy="5550611"/>
          </a:xfrm>
          <a:custGeom>
            <a:avLst/>
            <a:gdLst/>
            <a:ahLst/>
            <a:cxnLst/>
            <a:rect l="l" t="t" r="r" b="b"/>
            <a:pathLst>
              <a:path w="6298264" h="5550611">
                <a:moveTo>
                  <a:pt x="0" y="0"/>
                </a:moveTo>
                <a:lnTo>
                  <a:pt x="6298264" y="0"/>
                </a:lnTo>
                <a:lnTo>
                  <a:pt x="6298264" y="5550610"/>
                </a:lnTo>
                <a:lnTo>
                  <a:pt x="0" y="555061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o-FO"/>
          </a:p>
        </p:txBody>
      </p:sp>
      <p:sp>
        <p:nvSpPr>
          <p:cNvPr id="5" name="Freeform 5"/>
          <p:cNvSpPr/>
          <p:nvPr/>
        </p:nvSpPr>
        <p:spPr>
          <a:xfrm>
            <a:off x="10211770" y="5020500"/>
            <a:ext cx="6128634" cy="1523003"/>
          </a:xfrm>
          <a:custGeom>
            <a:avLst/>
            <a:gdLst/>
            <a:ahLst/>
            <a:cxnLst/>
            <a:rect l="l" t="t" r="r" b="b"/>
            <a:pathLst>
              <a:path w="6128634" h="1523003">
                <a:moveTo>
                  <a:pt x="0" y="0"/>
                </a:moveTo>
                <a:lnTo>
                  <a:pt x="6128634" y="0"/>
                </a:lnTo>
                <a:lnTo>
                  <a:pt x="6128634" y="1523003"/>
                </a:lnTo>
                <a:lnTo>
                  <a:pt x="0" y="152300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o-FO"/>
          </a:p>
        </p:txBody>
      </p:sp>
      <p:grpSp>
        <p:nvGrpSpPr>
          <p:cNvPr id="6" name="Group 6"/>
          <p:cNvGrpSpPr/>
          <p:nvPr/>
        </p:nvGrpSpPr>
        <p:grpSpPr>
          <a:xfrm>
            <a:off x="0" y="9843840"/>
            <a:ext cx="18288000" cy="443160"/>
            <a:chOff x="0" y="0"/>
            <a:chExt cx="4816593" cy="116717"/>
          </a:xfrm>
        </p:grpSpPr>
        <p:sp>
          <p:nvSpPr>
            <p:cNvPr id="7" name="Freeform 7"/>
            <p:cNvSpPr/>
            <p:nvPr/>
          </p:nvSpPr>
          <p:spPr>
            <a:xfrm>
              <a:off x="0" y="0"/>
              <a:ext cx="4816592" cy="116717"/>
            </a:xfrm>
            <a:custGeom>
              <a:avLst/>
              <a:gdLst/>
              <a:ahLst/>
              <a:cxnLst/>
              <a:rect l="l" t="t" r="r" b="b"/>
              <a:pathLst>
                <a:path w="4816592" h="116717">
                  <a:moveTo>
                    <a:pt x="0" y="0"/>
                  </a:moveTo>
                  <a:lnTo>
                    <a:pt x="4816592" y="0"/>
                  </a:lnTo>
                  <a:lnTo>
                    <a:pt x="4816592" y="116717"/>
                  </a:lnTo>
                  <a:lnTo>
                    <a:pt x="0" y="116717"/>
                  </a:lnTo>
                  <a:close/>
                </a:path>
              </a:pathLst>
            </a:custGeom>
            <a:solidFill>
              <a:srgbClr val="608EBB"/>
            </a:solidFill>
          </p:spPr>
          <p:txBody>
            <a:bodyPr/>
            <a:lstStyle/>
            <a:p>
              <a:endParaRPr lang="fo-FO"/>
            </a:p>
          </p:txBody>
        </p:sp>
        <p:sp>
          <p:nvSpPr>
            <p:cNvPr id="8" name="TextBox 8"/>
            <p:cNvSpPr txBox="1"/>
            <p:nvPr/>
          </p:nvSpPr>
          <p:spPr>
            <a:xfrm>
              <a:off x="0" y="38100"/>
              <a:ext cx="4816593" cy="78617"/>
            </a:xfrm>
            <a:prstGeom prst="rect">
              <a:avLst/>
            </a:prstGeom>
          </p:spPr>
          <p:txBody>
            <a:bodyPr lIns="50800" tIns="50800" rIns="50800" bIns="50800" rtlCol="0" anchor="ctr"/>
            <a:lstStyle/>
            <a:p>
              <a:pPr algn="ctr">
                <a:lnSpc>
                  <a:spcPts val="2402"/>
                </a:lnSpc>
              </a:pPr>
              <a:endParaRPr/>
            </a:p>
          </p:txBody>
        </p:sp>
      </p:grpSp>
      <p:sp>
        <p:nvSpPr>
          <p:cNvPr id="9" name="Freeform 9"/>
          <p:cNvSpPr/>
          <p:nvPr/>
        </p:nvSpPr>
        <p:spPr>
          <a:xfrm>
            <a:off x="10762072" y="5782001"/>
            <a:ext cx="487326" cy="487326"/>
          </a:xfrm>
          <a:custGeom>
            <a:avLst/>
            <a:gdLst/>
            <a:ahLst/>
            <a:cxnLst/>
            <a:rect l="l" t="t" r="r" b="b"/>
            <a:pathLst>
              <a:path w="487326" h="487326">
                <a:moveTo>
                  <a:pt x="0" y="0"/>
                </a:moveTo>
                <a:lnTo>
                  <a:pt x="487326" y="0"/>
                </a:lnTo>
                <a:lnTo>
                  <a:pt x="487326" y="487325"/>
                </a:lnTo>
                <a:lnTo>
                  <a:pt x="0" y="48732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fo-FO"/>
          </a:p>
        </p:txBody>
      </p:sp>
      <p:sp>
        <p:nvSpPr>
          <p:cNvPr id="10" name="Freeform 10"/>
          <p:cNvSpPr/>
          <p:nvPr/>
        </p:nvSpPr>
        <p:spPr>
          <a:xfrm flipV="1">
            <a:off x="1153464" y="1037641"/>
            <a:ext cx="349140" cy="349140"/>
          </a:xfrm>
          <a:custGeom>
            <a:avLst/>
            <a:gdLst/>
            <a:ahLst/>
            <a:cxnLst/>
            <a:rect l="l" t="t" r="r" b="b"/>
            <a:pathLst>
              <a:path w="349140" h="349140">
                <a:moveTo>
                  <a:pt x="0" y="349141"/>
                </a:moveTo>
                <a:lnTo>
                  <a:pt x="349141" y="349141"/>
                </a:lnTo>
                <a:lnTo>
                  <a:pt x="349141" y="0"/>
                </a:lnTo>
                <a:lnTo>
                  <a:pt x="0" y="0"/>
                </a:lnTo>
                <a:lnTo>
                  <a:pt x="0" y="349141"/>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fo-FO"/>
          </a:p>
        </p:txBody>
      </p:sp>
      <p:grpSp>
        <p:nvGrpSpPr>
          <p:cNvPr id="11" name="Group 11"/>
          <p:cNvGrpSpPr/>
          <p:nvPr/>
        </p:nvGrpSpPr>
        <p:grpSpPr>
          <a:xfrm>
            <a:off x="15404180" y="1037641"/>
            <a:ext cx="1855120" cy="953506"/>
            <a:chOff x="0" y="0"/>
            <a:chExt cx="7279818" cy="3741725"/>
          </a:xfrm>
        </p:grpSpPr>
        <p:sp>
          <p:nvSpPr>
            <p:cNvPr id="12" name="Freeform 12"/>
            <p:cNvSpPr/>
            <p:nvPr/>
          </p:nvSpPr>
          <p:spPr>
            <a:xfrm>
              <a:off x="0" y="0"/>
              <a:ext cx="7279767" cy="3741674"/>
            </a:xfrm>
            <a:custGeom>
              <a:avLst/>
              <a:gdLst/>
              <a:ahLst/>
              <a:cxnLst/>
              <a:rect l="l" t="t" r="r" b="b"/>
              <a:pathLst>
                <a:path w="7279767" h="3741674">
                  <a:moveTo>
                    <a:pt x="0" y="0"/>
                  </a:moveTo>
                  <a:lnTo>
                    <a:pt x="7279767" y="0"/>
                  </a:lnTo>
                  <a:lnTo>
                    <a:pt x="7279767" y="3741674"/>
                  </a:lnTo>
                  <a:lnTo>
                    <a:pt x="0" y="3741674"/>
                  </a:lnTo>
                  <a:lnTo>
                    <a:pt x="0" y="0"/>
                  </a:lnTo>
                  <a:close/>
                </a:path>
              </a:pathLst>
            </a:custGeom>
            <a:blipFill>
              <a:blip r:embed="rId8"/>
              <a:stretch>
                <a:fillRect t="-147" b="-149"/>
              </a:stretch>
            </a:blipFill>
          </p:spPr>
          <p:txBody>
            <a:bodyPr/>
            <a:lstStyle/>
            <a:p>
              <a:endParaRPr lang="fo-FO"/>
            </a:p>
          </p:txBody>
        </p:sp>
      </p:grpSp>
      <p:sp>
        <p:nvSpPr>
          <p:cNvPr id="13" name="Freeform 13"/>
          <p:cNvSpPr/>
          <p:nvPr/>
        </p:nvSpPr>
        <p:spPr>
          <a:xfrm>
            <a:off x="5844769" y="4575958"/>
            <a:ext cx="1827116" cy="1862942"/>
          </a:xfrm>
          <a:custGeom>
            <a:avLst/>
            <a:gdLst/>
            <a:ahLst/>
            <a:cxnLst/>
            <a:rect l="l" t="t" r="r" b="b"/>
            <a:pathLst>
              <a:path w="1827116" h="1862942">
                <a:moveTo>
                  <a:pt x="0" y="0"/>
                </a:moveTo>
                <a:lnTo>
                  <a:pt x="1827116" y="0"/>
                </a:lnTo>
                <a:lnTo>
                  <a:pt x="1827116" y="1862941"/>
                </a:lnTo>
                <a:lnTo>
                  <a:pt x="0" y="1862941"/>
                </a:lnTo>
                <a:lnTo>
                  <a:pt x="0" y="0"/>
                </a:lnTo>
                <a:close/>
              </a:path>
            </a:pathLst>
          </a:custGeom>
          <a:blipFill>
            <a:blip r:embed="rId9"/>
            <a:stretch>
              <a:fillRect l="-234558" t="-419164" r="-132527" b="-167990"/>
            </a:stretch>
          </a:blipFill>
        </p:spPr>
        <p:txBody>
          <a:bodyPr/>
          <a:lstStyle/>
          <a:p>
            <a:endParaRPr lang="fo-FO"/>
          </a:p>
        </p:txBody>
      </p:sp>
      <p:sp>
        <p:nvSpPr>
          <p:cNvPr id="14" name="TextBox 14"/>
          <p:cNvSpPr txBox="1"/>
          <p:nvPr/>
        </p:nvSpPr>
        <p:spPr>
          <a:xfrm>
            <a:off x="1505160" y="3228799"/>
            <a:ext cx="3219240" cy="176972"/>
          </a:xfrm>
          <a:prstGeom prst="rect">
            <a:avLst/>
          </a:prstGeom>
        </p:spPr>
        <p:txBody>
          <a:bodyPr wrap="square" lIns="0" tIns="0" rIns="0" bIns="0" rtlCol="0" anchor="t">
            <a:spAutoFit/>
          </a:bodyPr>
          <a:lstStyle/>
          <a:p>
            <a:pPr algn="l">
              <a:lnSpc>
                <a:spcPts val="1249"/>
              </a:lnSpc>
            </a:pPr>
            <a:r>
              <a:rPr lang="en-US" sz="1600" b="1" dirty="0">
                <a:solidFill>
                  <a:srgbClr val="F1F6F9"/>
                </a:solidFill>
                <a:latin typeface="TT Firs Neue Bold"/>
                <a:ea typeface="TT Firs Neue Bold"/>
                <a:cs typeface="TT Firs Neue Bold"/>
                <a:sym typeface="TT Firs Neue Bold"/>
              </a:rPr>
              <a:t>Permanent Residence permits</a:t>
            </a:r>
          </a:p>
        </p:txBody>
      </p:sp>
      <p:sp>
        <p:nvSpPr>
          <p:cNvPr id="15" name="TextBox 15"/>
          <p:cNvSpPr txBox="1"/>
          <p:nvPr/>
        </p:nvSpPr>
        <p:spPr>
          <a:xfrm>
            <a:off x="1659976" y="4045717"/>
            <a:ext cx="4326083" cy="436017"/>
          </a:xfrm>
          <a:prstGeom prst="rect">
            <a:avLst/>
          </a:prstGeom>
        </p:spPr>
        <p:txBody>
          <a:bodyPr lIns="0" tIns="0" rIns="0" bIns="0" rtlCol="0" anchor="t">
            <a:spAutoFit/>
          </a:bodyPr>
          <a:lstStyle/>
          <a:p>
            <a:pPr algn="l">
              <a:lnSpc>
                <a:spcPts val="1600"/>
              </a:lnSpc>
            </a:pPr>
            <a:r>
              <a:rPr lang="en-US" sz="2000" b="1" dirty="0">
                <a:solidFill>
                  <a:srgbClr val="99B973"/>
                </a:solidFill>
                <a:latin typeface="TT Firs Neue Bold"/>
                <a:ea typeface="TT Firs Neue Bold"/>
                <a:cs typeface="TT Firs Neue Bold"/>
                <a:sym typeface="TT Firs Neue Bold"/>
              </a:rPr>
              <a:t>If you have a family reunification permit</a:t>
            </a:r>
          </a:p>
        </p:txBody>
      </p:sp>
      <p:sp>
        <p:nvSpPr>
          <p:cNvPr id="16" name="TextBox 16"/>
          <p:cNvSpPr txBox="1"/>
          <p:nvPr/>
        </p:nvSpPr>
        <p:spPr>
          <a:xfrm>
            <a:off x="1768672" y="4914900"/>
            <a:ext cx="4214480" cy="1516505"/>
          </a:xfrm>
          <a:prstGeom prst="rect">
            <a:avLst/>
          </a:prstGeom>
        </p:spPr>
        <p:txBody>
          <a:bodyPr wrap="square" lIns="0" tIns="0" rIns="0" bIns="0" rtlCol="0" anchor="t">
            <a:spAutoFit/>
          </a:bodyPr>
          <a:lstStyle/>
          <a:p>
            <a:pPr marL="561294" lvl="2" indent="-187098" algn="l">
              <a:lnSpc>
                <a:spcPts val="1748"/>
              </a:lnSpc>
              <a:buFont typeface="Arial"/>
              <a:buChar char="⚬"/>
            </a:pPr>
            <a:r>
              <a:rPr lang="en-US" sz="1600" spc="36" dirty="0">
                <a:solidFill>
                  <a:srgbClr val="000000"/>
                </a:solidFill>
                <a:latin typeface="Atkinson Hyperlegible"/>
                <a:ea typeface="Atkinson Hyperlegible"/>
                <a:cs typeface="Atkinson Hyperlegible"/>
                <a:sym typeface="Atkinson Hyperlegible"/>
              </a:rPr>
              <a:t>Live continuously in the Faroe Islands for </a:t>
            </a:r>
            <a:r>
              <a:rPr lang="en-US" sz="1600" b="1" spc="36" dirty="0">
                <a:solidFill>
                  <a:srgbClr val="000000"/>
                </a:solidFill>
                <a:latin typeface="Atkinson Hyperlegible Bold"/>
                <a:ea typeface="Atkinson Hyperlegible Bold"/>
                <a:cs typeface="Atkinson Hyperlegible Bold"/>
                <a:sym typeface="Atkinson Hyperlegible Bold"/>
              </a:rPr>
              <a:t>3 years</a:t>
            </a:r>
            <a:r>
              <a:rPr lang="en-US" sz="1600" spc="36" dirty="0">
                <a:solidFill>
                  <a:srgbClr val="000000"/>
                </a:solidFill>
                <a:latin typeface="Atkinson Hyperlegible"/>
                <a:ea typeface="Atkinson Hyperlegible"/>
                <a:cs typeface="Atkinson Hyperlegible"/>
                <a:sym typeface="Atkinson Hyperlegible"/>
              </a:rPr>
              <a:t>.</a:t>
            </a:r>
          </a:p>
          <a:p>
            <a:pPr marL="561294" lvl="2" indent="-187098" algn="l">
              <a:lnSpc>
                <a:spcPts val="1748"/>
              </a:lnSpc>
              <a:buFont typeface="Arial"/>
              <a:buChar char="⚬"/>
            </a:pPr>
            <a:r>
              <a:rPr lang="en-US" sz="1600" spc="36" dirty="0">
                <a:solidFill>
                  <a:srgbClr val="000000"/>
                </a:solidFill>
                <a:latin typeface="Atkinson Hyperlegible"/>
                <a:ea typeface="Atkinson Hyperlegible"/>
                <a:cs typeface="Atkinson Hyperlegible"/>
                <a:sym typeface="Atkinson Hyperlegible"/>
              </a:rPr>
              <a:t>Pass a test in Faroese as a Second Language.</a:t>
            </a:r>
          </a:p>
          <a:p>
            <a:pPr marL="561294" lvl="2" indent="-187098" algn="l">
              <a:lnSpc>
                <a:spcPts val="1748"/>
              </a:lnSpc>
              <a:buFont typeface="Arial"/>
              <a:buChar char="⚬"/>
            </a:pPr>
            <a:r>
              <a:rPr lang="en-US" sz="1600" spc="36" dirty="0">
                <a:solidFill>
                  <a:srgbClr val="000000"/>
                </a:solidFill>
                <a:latin typeface="Atkinson Hyperlegible"/>
                <a:ea typeface="Atkinson Hyperlegible"/>
                <a:cs typeface="Atkinson Hyperlegible"/>
                <a:sym typeface="Atkinson Hyperlegible"/>
              </a:rPr>
              <a:t>Attend an integration consultation and integration course.</a:t>
            </a:r>
          </a:p>
          <a:p>
            <a:pPr marL="561294" lvl="2" indent="-187098" algn="l">
              <a:lnSpc>
                <a:spcPts val="1748"/>
              </a:lnSpc>
            </a:pPr>
            <a:endParaRPr lang="en-US" sz="1248" spc="36" dirty="0">
              <a:solidFill>
                <a:srgbClr val="000000"/>
              </a:solidFill>
              <a:latin typeface="Atkinson Hyperlegible"/>
              <a:ea typeface="Atkinson Hyperlegible"/>
              <a:cs typeface="Atkinson Hyperlegible"/>
              <a:sym typeface="Atkinson Hyperlegible"/>
            </a:endParaRPr>
          </a:p>
        </p:txBody>
      </p:sp>
      <p:sp>
        <p:nvSpPr>
          <p:cNvPr id="17" name="TextBox 17"/>
          <p:cNvSpPr txBox="1"/>
          <p:nvPr/>
        </p:nvSpPr>
        <p:spPr>
          <a:xfrm>
            <a:off x="1657069" y="6515100"/>
            <a:ext cx="4326083" cy="192360"/>
          </a:xfrm>
          <a:prstGeom prst="rect">
            <a:avLst/>
          </a:prstGeom>
        </p:spPr>
        <p:txBody>
          <a:bodyPr lIns="0" tIns="0" rIns="0" bIns="0" rtlCol="0" anchor="t">
            <a:spAutoFit/>
          </a:bodyPr>
          <a:lstStyle/>
          <a:p>
            <a:pPr algn="l">
              <a:lnSpc>
                <a:spcPts val="1249"/>
              </a:lnSpc>
            </a:pPr>
            <a:r>
              <a:rPr lang="en-US" sz="2000" b="1" dirty="0">
                <a:solidFill>
                  <a:srgbClr val="99B973"/>
                </a:solidFill>
                <a:latin typeface="TT Firs Neue Bold"/>
                <a:ea typeface="TT Firs Neue Bold"/>
                <a:cs typeface="TT Firs Neue Bold"/>
                <a:sym typeface="TT Firs Neue Bold"/>
              </a:rPr>
              <a:t>If you have a work permit</a:t>
            </a:r>
          </a:p>
        </p:txBody>
      </p:sp>
      <p:sp>
        <p:nvSpPr>
          <p:cNvPr id="18" name="TextBox 18"/>
          <p:cNvSpPr txBox="1"/>
          <p:nvPr/>
        </p:nvSpPr>
        <p:spPr>
          <a:xfrm>
            <a:off x="1768672" y="6956453"/>
            <a:ext cx="6043145" cy="1298497"/>
          </a:xfrm>
          <a:prstGeom prst="rect">
            <a:avLst/>
          </a:prstGeom>
        </p:spPr>
        <p:txBody>
          <a:bodyPr lIns="0" tIns="0" rIns="0" bIns="0" rtlCol="0" anchor="t">
            <a:spAutoFit/>
          </a:bodyPr>
          <a:lstStyle/>
          <a:p>
            <a:pPr marL="561295" lvl="2" indent="-187098" algn="l">
              <a:lnSpc>
                <a:spcPts val="1748"/>
              </a:lnSpc>
              <a:buFont typeface="Arial"/>
              <a:buChar char="⚬"/>
            </a:pPr>
            <a:r>
              <a:rPr lang="en-US" sz="1600" spc="36" dirty="0">
                <a:solidFill>
                  <a:srgbClr val="000000"/>
                </a:solidFill>
                <a:latin typeface="Atkinson Hyperlegible"/>
                <a:ea typeface="Atkinson Hyperlegible"/>
                <a:cs typeface="Atkinson Hyperlegible"/>
                <a:sym typeface="Atkinson Hyperlegible"/>
              </a:rPr>
              <a:t>Live and work continuously in the same type of industry in the Faroe Islands for </a:t>
            </a:r>
            <a:r>
              <a:rPr lang="en-US" sz="1600" b="1" spc="36" dirty="0">
                <a:solidFill>
                  <a:srgbClr val="000000"/>
                </a:solidFill>
                <a:latin typeface="Atkinson Hyperlegible Bold"/>
                <a:ea typeface="Atkinson Hyperlegible Bold"/>
                <a:cs typeface="Atkinson Hyperlegible Bold"/>
                <a:sym typeface="Atkinson Hyperlegible Bold"/>
              </a:rPr>
              <a:t>7 years</a:t>
            </a:r>
            <a:r>
              <a:rPr lang="en-US" sz="1600" spc="36" dirty="0">
                <a:solidFill>
                  <a:srgbClr val="000000"/>
                </a:solidFill>
                <a:latin typeface="Atkinson Hyperlegible"/>
                <a:ea typeface="Atkinson Hyperlegible"/>
                <a:cs typeface="Atkinson Hyperlegible"/>
                <a:sym typeface="Atkinson Hyperlegible"/>
              </a:rPr>
              <a:t>.</a:t>
            </a:r>
          </a:p>
          <a:p>
            <a:pPr marL="561295" lvl="2" indent="-187098" algn="l">
              <a:lnSpc>
                <a:spcPts val="1748"/>
              </a:lnSpc>
              <a:buFont typeface="Arial"/>
              <a:buChar char="⚬"/>
            </a:pPr>
            <a:r>
              <a:rPr lang="en-US" sz="1600" spc="36" dirty="0">
                <a:solidFill>
                  <a:srgbClr val="000000"/>
                </a:solidFill>
                <a:latin typeface="Atkinson Hyperlegible"/>
                <a:ea typeface="Atkinson Hyperlegible"/>
                <a:cs typeface="Atkinson Hyperlegible"/>
                <a:sym typeface="Atkinson Hyperlegible"/>
              </a:rPr>
              <a:t>Pass a test in Faroese as a Second Language.</a:t>
            </a:r>
          </a:p>
          <a:p>
            <a:pPr marL="561295" lvl="2" indent="-187098" algn="l">
              <a:lnSpc>
                <a:spcPts val="1748"/>
              </a:lnSpc>
              <a:buFont typeface="Arial"/>
              <a:buChar char="⚬"/>
            </a:pPr>
            <a:r>
              <a:rPr lang="en-US" sz="1600" spc="36" dirty="0">
                <a:solidFill>
                  <a:srgbClr val="000000"/>
                </a:solidFill>
                <a:latin typeface="Atkinson Hyperlegible"/>
                <a:ea typeface="Atkinson Hyperlegible"/>
                <a:cs typeface="Atkinson Hyperlegible"/>
                <a:sym typeface="Atkinson Hyperlegible"/>
              </a:rPr>
              <a:t>Attend an integration consultation and integration course.</a:t>
            </a:r>
          </a:p>
          <a:p>
            <a:pPr marL="561295" lvl="2" indent="-187098" algn="l">
              <a:lnSpc>
                <a:spcPts val="1748"/>
              </a:lnSpc>
              <a:buFont typeface="Arial"/>
              <a:buChar char="⚬"/>
            </a:pPr>
            <a:r>
              <a:rPr lang="en-US" sz="1600" spc="36" dirty="0">
                <a:solidFill>
                  <a:srgbClr val="000000"/>
                </a:solidFill>
                <a:latin typeface="Atkinson Hyperlegible"/>
                <a:ea typeface="Atkinson Hyperlegible"/>
                <a:cs typeface="Atkinson Hyperlegible"/>
                <a:sym typeface="Atkinson Hyperlegible"/>
              </a:rPr>
              <a:t>Have no criminal record or significant public debt</a:t>
            </a:r>
          </a:p>
          <a:p>
            <a:pPr marL="561295" lvl="2" indent="-187098" algn="l">
              <a:lnSpc>
                <a:spcPts val="1748"/>
              </a:lnSpc>
            </a:pPr>
            <a:endParaRPr lang="en-US" sz="1248" spc="36" dirty="0">
              <a:solidFill>
                <a:srgbClr val="000000"/>
              </a:solidFill>
              <a:latin typeface="Atkinson Hyperlegible"/>
              <a:ea typeface="Atkinson Hyperlegible"/>
              <a:cs typeface="Atkinson Hyperlegible"/>
              <a:sym typeface="Atkinson Hyperlegible"/>
            </a:endParaRPr>
          </a:p>
        </p:txBody>
      </p:sp>
      <p:sp>
        <p:nvSpPr>
          <p:cNvPr id="19" name="TextBox 19"/>
          <p:cNvSpPr txBox="1"/>
          <p:nvPr/>
        </p:nvSpPr>
        <p:spPr>
          <a:xfrm>
            <a:off x="11804386" y="5315918"/>
            <a:ext cx="4079822" cy="1093120"/>
          </a:xfrm>
          <a:prstGeom prst="rect">
            <a:avLst/>
          </a:prstGeom>
        </p:spPr>
        <p:txBody>
          <a:bodyPr wrap="square" lIns="0" tIns="0" rIns="0" bIns="0" rtlCol="0" anchor="t">
            <a:spAutoFit/>
          </a:bodyPr>
          <a:lstStyle/>
          <a:p>
            <a:pPr>
              <a:lnSpc>
                <a:spcPts val="1748"/>
              </a:lnSpc>
            </a:pPr>
            <a:r>
              <a:rPr lang="en-US" sz="1600" spc="36" dirty="0">
                <a:solidFill>
                  <a:srgbClr val="000000"/>
                </a:solidFill>
                <a:latin typeface="Atkinson Hyperlegible"/>
                <a:ea typeface="Atkinson Hyperlegible"/>
                <a:cs typeface="Atkinson Hyperlegible"/>
                <a:sym typeface="Atkinson Hyperlegible"/>
              </a:rPr>
              <a:t>The information provided about permits is general. It is important that you read the specific requirements for each type of permit. For more details, please visit www.utlendingastovan.fo</a:t>
            </a:r>
          </a:p>
        </p:txBody>
      </p:sp>
      <p:sp>
        <p:nvSpPr>
          <p:cNvPr id="20" name="TextBox 20"/>
          <p:cNvSpPr txBox="1"/>
          <p:nvPr/>
        </p:nvSpPr>
        <p:spPr>
          <a:xfrm>
            <a:off x="10609838" y="5465403"/>
            <a:ext cx="917054" cy="207749"/>
          </a:xfrm>
          <a:prstGeom prst="rect">
            <a:avLst/>
          </a:prstGeom>
        </p:spPr>
        <p:txBody>
          <a:bodyPr wrap="square" lIns="0" tIns="0" rIns="0" bIns="0" rtlCol="0" anchor="t">
            <a:spAutoFit/>
          </a:bodyPr>
          <a:lstStyle/>
          <a:p>
            <a:pPr algn="l">
              <a:lnSpc>
                <a:spcPts val="1249"/>
              </a:lnSpc>
            </a:pPr>
            <a:r>
              <a:rPr lang="en-US" sz="2400" b="1" dirty="0">
                <a:solidFill>
                  <a:srgbClr val="99C5FF"/>
                </a:solidFill>
                <a:latin typeface="TT Firs Neue Bold"/>
                <a:ea typeface="TT Firs Neue Bold"/>
                <a:cs typeface="TT Firs Neue Bold"/>
                <a:sym typeface="TT Firs Neue Bold"/>
              </a:rPr>
              <a:t>Note</a:t>
            </a:r>
            <a:r>
              <a:rPr lang="en-US" sz="1249" b="1" dirty="0">
                <a:solidFill>
                  <a:srgbClr val="99C5FF"/>
                </a:solidFill>
                <a:latin typeface="TT Firs Neue Bold"/>
                <a:ea typeface="TT Firs Neue Bold"/>
                <a:cs typeface="TT Firs Neue Bold"/>
                <a:sym typeface="TT Firs Neue Bold"/>
              </a:rPr>
              <a:t>.</a:t>
            </a:r>
          </a:p>
        </p:txBody>
      </p:sp>
      <p:sp>
        <p:nvSpPr>
          <p:cNvPr id="21" name="TextBox 21"/>
          <p:cNvSpPr txBox="1"/>
          <p:nvPr/>
        </p:nvSpPr>
        <p:spPr>
          <a:xfrm>
            <a:off x="1404058" y="1748397"/>
            <a:ext cx="9845340" cy="824809"/>
          </a:xfrm>
          <a:prstGeom prst="rect">
            <a:avLst/>
          </a:prstGeom>
        </p:spPr>
        <p:txBody>
          <a:bodyPr lIns="0" tIns="0" rIns="0" bIns="0" rtlCol="0" anchor="t">
            <a:spAutoFit/>
          </a:bodyPr>
          <a:lstStyle/>
          <a:p>
            <a:pPr algn="l">
              <a:lnSpc>
                <a:spcPts val="2261"/>
              </a:lnSpc>
            </a:pPr>
            <a:r>
              <a:rPr lang="en-US" sz="1616" spc="48" dirty="0">
                <a:solidFill>
                  <a:srgbClr val="000000"/>
                </a:solidFill>
                <a:latin typeface="Atkinson Hyperlegible"/>
                <a:ea typeface="Atkinson Hyperlegible"/>
                <a:cs typeface="Atkinson Hyperlegible"/>
                <a:sym typeface="Atkinson Hyperlegible"/>
              </a:rPr>
              <a:t>A permanent residence permit allows you to live in the Faroe Islands indefinitely. You no longer need to renew your permit every year or continue meeting the requirements that applied to your original family reunification or work permit.</a:t>
            </a:r>
          </a:p>
        </p:txBody>
      </p:sp>
      <p:sp>
        <p:nvSpPr>
          <p:cNvPr id="22" name="TextBox 22"/>
          <p:cNvSpPr txBox="1"/>
          <p:nvPr/>
        </p:nvSpPr>
        <p:spPr>
          <a:xfrm>
            <a:off x="1404058" y="1327254"/>
            <a:ext cx="5453942" cy="350160"/>
          </a:xfrm>
          <a:prstGeom prst="rect">
            <a:avLst/>
          </a:prstGeom>
        </p:spPr>
        <p:txBody>
          <a:bodyPr wrap="square" lIns="0" tIns="0" rIns="0" bIns="0" rtlCol="0" anchor="t">
            <a:spAutoFit/>
          </a:bodyPr>
          <a:lstStyle/>
          <a:p>
            <a:pPr algn="l">
              <a:lnSpc>
                <a:spcPts val="2602"/>
              </a:lnSpc>
            </a:pPr>
            <a:r>
              <a:rPr lang="en-US" sz="2602" b="1" dirty="0">
                <a:solidFill>
                  <a:srgbClr val="608EBB"/>
                </a:solidFill>
                <a:latin typeface="TT Firs Neue Bold"/>
                <a:ea typeface="TT Firs Neue Bold"/>
                <a:cs typeface="TT Firs Neue Bold"/>
                <a:sym typeface="TT Firs Neue Bold"/>
              </a:rPr>
              <a:t>Permanent Residence Permits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463</TotalTime>
  <Words>1344</Words>
  <Application>Microsoft Office PowerPoint</Application>
  <PresentationFormat>Custom</PresentationFormat>
  <Paragraphs>162</Paragraphs>
  <Slides>15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Atkinson Hyperlegible Italics</vt:lpstr>
      <vt:lpstr>Calibri</vt:lpstr>
      <vt:lpstr>Atkinson Hyperlegible</vt:lpstr>
      <vt:lpstr>TT Firs Neue Bold</vt:lpstr>
      <vt:lpstr>Atkinson Hyperlegible Bold</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Package.pptx (Presentation)</dc:title>
  <dc:creator>David Im</dc:creator>
  <cp:lastModifiedBy>David Im</cp:lastModifiedBy>
  <cp:revision>16</cp:revision>
  <dcterms:created xsi:type="dcterms:W3CDTF">2006-08-16T00:00:00Z</dcterms:created>
  <dcterms:modified xsi:type="dcterms:W3CDTF">2026-05-28T12:41:54Z</dcterms:modified>
  <dc:identifier>DAG--bW7lEI</dc:identifier>
</cp:coreProperties>
</file>