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x="18288000" cy="10287000"/>
  <p:notesSz cx="6858000" cy="9144000"/>
  <p:embeddedFontLst>
    <p:embeddedFont>
      <p:font typeface="TT Firs Neue Bold" charset="1" panose="02000803030000020004"/>
      <p:regular r:id="rId26"/>
    </p:embeddedFont>
    <p:embeddedFont>
      <p:font typeface="Atkinson Hyperlegible" charset="1" panose="00000000000000000000"/>
      <p:regular r:id="rId27"/>
    </p:embeddedFont>
    <p:embeddedFont>
      <p:font typeface="Atkinson Hyperlegible Bold" charset="1" panose="00000000000000000000"/>
      <p:regular r:id="rId28"/>
    </p:embeddedFont>
    <p:embeddedFont>
      <p:font typeface="Atkinson Hyperlegible Italics" charset="1" panose="00000000000000000000"/>
      <p:regular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1.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7.png" Type="http://schemas.openxmlformats.org/officeDocument/2006/relationships/image"/><Relationship Id="rId5" Target="../media/image8.pn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1.png" Type="http://schemas.openxmlformats.org/officeDocument/2006/relationships/image"/><Relationship Id="rId9" Target="../media/image11.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0.png" Type="http://schemas.openxmlformats.org/officeDocument/2006/relationships/image"/><Relationship Id="rId11" Target="../media/image21.svg" Type="http://schemas.openxmlformats.org/officeDocument/2006/relationships/image"/><Relationship Id="rId12" Target="../media/image5.png" Type="http://schemas.openxmlformats.org/officeDocument/2006/relationships/image"/><Relationship Id="rId13" Target="../media/image6.svg" Type="http://schemas.openxmlformats.org/officeDocument/2006/relationships/image"/><Relationship Id="rId14" Target="../media/image1.png" Type="http://schemas.openxmlformats.org/officeDocument/2006/relationships/image"/><Relationship Id="rId15" Target="../media/image11.png" Type="http://schemas.openxmlformats.org/officeDocument/2006/relationships/image"/><Relationship Id="rId16" Target="../media/image22.png" Type="http://schemas.openxmlformats.org/officeDocument/2006/relationships/image"/><Relationship Id="rId17" Target="../media/image23.svg" Type="http://schemas.openxmlformats.org/officeDocument/2006/relationships/image"/><Relationship Id="rId2" Target="../media/image12.png" Type="http://schemas.openxmlformats.org/officeDocument/2006/relationships/image"/><Relationship Id="rId3" Target="../media/image13.svg" Type="http://schemas.openxmlformats.org/officeDocument/2006/relationships/image"/><Relationship Id="rId4" Target="../media/image14.png" Type="http://schemas.openxmlformats.org/officeDocument/2006/relationships/image"/><Relationship Id="rId5" Target="../media/image15.svg" Type="http://schemas.openxmlformats.org/officeDocument/2006/relationships/image"/><Relationship Id="rId6" Target="../media/image16.png" Type="http://schemas.openxmlformats.org/officeDocument/2006/relationships/image"/><Relationship Id="rId7" Target="../media/image17.svg" Type="http://schemas.openxmlformats.org/officeDocument/2006/relationships/image"/><Relationship Id="rId8" Target="../media/image18.png" Type="http://schemas.openxmlformats.org/officeDocument/2006/relationships/image"/><Relationship Id="rId9" Target="../media/image19.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4.png" Type="http://schemas.openxmlformats.org/officeDocument/2006/relationships/image"/><Relationship Id="rId3" Target="../media/image25.svg" Type="http://schemas.openxmlformats.org/officeDocument/2006/relationships/image"/><Relationship Id="rId4" Target="../media/image26.png" Type="http://schemas.openxmlformats.org/officeDocument/2006/relationships/image"/><Relationship Id="rId5" Target="../media/image27.svg" Type="http://schemas.openxmlformats.org/officeDocument/2006/relationships/image"/><Relationship Id="rId6" Target="../media/image28.png" Type="http://schemas.openxmlformats.org/officeDocument/2006/relationships/image"/><Relationship Id="rId7" Target="../media/image29.svg" Type="http://schemas.openxmlformats.org/officeDocument/2006/relationships/image"/><Relationship Id="rId8" Target="../media/image1.png" Type="http://schemas.openxmlformats.org/officeDocument/2006/relationships/image"/><Relationship Id="rId9" Target="../media/image30.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4.png" Type="http://schemas.openxmlformats.org/officeDocument/2006/relationships/image"/><Relationship Id="rId3" Target="../media/image25.svg" Type="http://schemas.openxmlformats.org/officeDocument/2006/relationships/image"/><Relationship Id="rId4" Target="../media/image31.png" Type="http://schemas.openxmlformats.org/officeDocument/2006/relationships/image"/><Relationship Id="rId5" Target="../media/image32.svg" Type="http://schemas.openxmlformats.org/officeDocument/2006/relationships/image"/><Relationship Id="rId6" Target="../media/image1.png" Type="http://schemas.openxmlformats.org/officeDocument/2006/relationships/image"/><Relationship Id="rId7" Target="../media/image33.png" Type="http://schemas.openxmlformats.org/officeDocument/2006/relationships/image"/><Relationship Id="rId8" Target="../media/image34.png" Type="http://schemas.openxmlformats.org/officeDocument/2006/relationships/image"/><Relationship Id="rId9" Target="../media/image35.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4.png" Type="http://schemas.openxmlformats.org/officeDocument/2006/relationships/image"/><Relationship Id="rId3" Target="../media/image25.svg" Type="http://schemas.openxmlformats.org/officeDocument/2006/relationships/image"/><Relationship Id="rId4" Target="../media/image31.png" Type="http://schemas.openxmlformats.org/officeDocument/2006/relationships/image"/><Relationship Id="rId5" Target="../media/image32.svg" Type="http://schemas.openxmlformats.org/officeDocument/2006/relationships/image"/><Relationship Id="rId6" Target="../media/image1.png" Type="http://schemas.openxmlformats.org/officeDocument/2006/relationships/image"/><Relationship Id="rId7" Target="../media/image36.png" Type="http://schemas.openxmlformats.org/officeDocument/2006/relationships/image"/><Relationship Id="rId8" Target="../media/image37.png" Type="http://schemas.openxmlformats.org/officeDocument/2006/relationships/image"/><Relationship Id="rId9" Target="../media/image38.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4.png" Type="http://schemas.openxmlformats.org/officeDocument/2006/relationships/image"/><Relationship Id="rId3" Target="../media/image25.svg" Type="http://schemas.openxmlformats.org/officeDocument/2006/relationships/image"/><Relationship Id="rId4" Target="../media/image1.png" Type="http://schemas.openxmlformats.org/officeDocument/2006/relationships/image"/><Relationship Id="rId5" Target="../media/image39.png" Type="http://schemas.openxmlformats.org/officeDocument/2006/relationships/image"/><Relationship Id="rId6" Target="../media/image40.png" Type="http://schemas.openxmlformats.org/officeDocument/2006/relationships/image"/><Relationship Id="rId7" Target="../media/image41.png" Type="http://schemas.openxmlformats.org/officeDocument/2006/relationships/image"/><Relationship Id="rId8" Target="../media/image42.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4.png" Type="http://schemas.openxmlformats.org/officeDocument/2006/relationships/image"/><Relationship Id="rId3" Target="../media/image25.svg" Type="http://schemas.openxmlformats.org/officeDocument/2006/relationships/image"/><Relationship Id="rId4" Target="../media/image1.png" Type="http://schemas.openxmlformats.org/officeDocument/2006/relationships/image"/><Relationship Id="rId5" Target="../media/image43.png" Type="http://schemas.openxmlformats.org/officeDocument/2006/relationships/image"/><Relationship Id="rId6" Target="../media/image44.png" Type="http://schemas.openxmlformats.org/officeDocument/2006/relationships/image"/><Relationship Id="rId7" Target="../media/image45.png" Type="http://schemas.openxmlformats.org/officeDocument/2006/relationships/image"/><Relationship Id="rId8" Target="../media/image46.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4.png" Type="http://schemas.openxmlformats.org/officeDocument/2006/relationships/image"/><Relationship Id="rId3" Target="../media/image25.svg" Type="http://schemas.openxmlformats.org/officeDocument/2006/relationships/image"/><Relationship Id="rId4" Target="../media/image47.png" Type="http://schemas.openxmlformats.org/officeDocument/2006/relationships/image"/><Relationship Id="rId5" Target="../media/image48.svg" Type="http://schemas.openxmlformats.org/officeDocument/2006/relationships/image"/><Relationship Id="rId6" Target="../media/image1.png" Type="http://schemas.openxmlformats.org/officeDocument/2006/relationships/image"/><Relationship Id="rId7" Target="../media/image49.png" Type="http://schemas.openxmlformats.org/officeDocument/2006/relationships/image"/><Relationship Id="rId8" Target="../media/image50.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1.png" Type="http://schemas.openxmlformats.org/officeDocument/2006/relationships/image"/><Relationship Id="rId3" Target="../media/image52.svg" Type="http://schemas.openxmlformats.org/officeDocument/2006/relationships/image"/><Relationship Id="rId4" Target="../media/image1.png" Type="http://schemas.openxmlformats.org/officeDocument/2006/relationships/image"/><Relationship Id="rId5" Target="../media/image53.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4.png" Type="http://schemas.openxmlformats.org/officeDocument/2006/relationships/image"/><Relationship Id="rId3" Target="../media/image55.svg" Type="http://schemas.openxmlformats.org/officeDocument/2006/relationships/image"/><Relationship Id="rId4" Target="../media/image56.png" Type="http://schemas.openxmlformats.org/officeDocument/2006/relationships/image"/><Relationship Id="rId5" Target="../media/image57.png" Type="http://schemas.openxmlformats.org/officeDocument/2006/relationships/image"/><Relationship Id="rId6" Target="../media/image58.svg" Type="http://schemas.openxmlformats.org/officeDocument/2006/relationships/image"/><Relationship Id="rId7" Target="../media/image59.png" Type="http://schemas.openxmlformats.org/officeDocument/2006/relationships/image"/><Relationship Id="rId8" Target="../media/image60.svg" Type="http://schemas.openxmlformats.org/officeDocument/2006/relationships/image"/><Relationship Id="rId9" Target="../media/image1.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4.png" Type="http://schemas.openxmlformats.org/officeDocument/2006/relationships/image"/><Relationship Id="rId3" Target="../media/image55.svg" Type="http://schemas.openxmlformats.org/officeDocument/2006/relationships/image"/><Relationship Id="rId4" Target="../media/image61.png" Type="http://schemas.openxmlformats.org/officeDocument/2006/relationships/image"/><Relationship Id="rId5" Target="../media/image62.png" Type="http://schemas.openxmlformats.org/officeDocument/2006/relationships/image"/><Relationship Id="rId6" Target="../media/image63.svg" Type="http://schemas.openxmlformats.org/officeDocument/2006/relationships/image"/><Relationship Id="rId7" Target="../media/image64.png" Type="http://schemas.openxmlformats.org/officeDocument/2006/relationships/image"/><Relationship Id="rId8" Target="../media/image65.svg" Type="http://schemas.openxmlformats.org/officeDocument/2006/relationships/image"/><Relationship Id="rId9" Target="../media/image1.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4.png" Type="http://schemas.openxmlformats.org/officeDocument/2006/relationships/image"/><Relationship Id="rId3" Target="../media/image55.svg" Type="http://schemas.openxmlformats.org/officeDocument/2006/relationships/image"/><Relationship Id="rId4" Target="../media/image66.png" Type="http://schemas.openxmlformats.org/officeDocument/2006/relationships/image"/><Relationship Id="rId5" Target="../media/image67.svg" Type="http://schemas.openxmlformats.org/officeDocument/2006/relationships/image"/><Relationship Id="rId6" Target="../media/image68.png" Type="http://schemas.openxmlformats.org/officeDocument/2006/relationships/image"/><Relationship Id="rId7" Target="../media/image1.png" Type="http://schemas.openxmlformats.org/officeDocument/2006/relationships/image"/><Relationship Id="rId8" Target="../media/image69.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4.png" Type="http://schemas.openxmlformats.org/officeDocument/2006/relationships/image"/><Relationship Id="rId3" Target="../media/image55.svg" Type="http://schemas.openxmlformats.org/officeDocument/2006/relationships/image"/><Relationship Id="rId4" Target="../media/image70.png" Type="http://schemas.openxmlformats.org/officeDocument/2006/relationships/image"/><Relationship Id="rId5" Target="../media/image71.png" Type="http://schemas.openxmlformats.org/officeDocument/2006/relationships/image"/><Relationship Id="rId6" Target="../media/image72.svg" Type="http://schemas.openxmlformats.org/officeDocument/2006/relationships/image"/><Relationship Id="rId7" Target="../media/image73.png" Type="http://schemas.openxmlformats.org/officeDocument/2006/relationships/image"/><Relationship Id="rId8" Target="../media/image74.svg" Type="http://schemas.openxmlformats.org/officeDocument/2006/relationships/image"/><Relationship Id="rId9" Target="../media/image1.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5.png" Type="http://schemas.openxmlformats.org/officeDocument/2006/relationships/image"/><Relationship Id="rId3" Target="../media/image76.svg" Type="http://schemas.openxmlformats.org/officeDocument/2006/relationships/image"/><Relationship Id="rId4" Target="../media/image77.png" Type="http://schemas.openxmlformats.org/officeDocument/2006/relationships/image"/><Relationship Id="rId5" Target="../media/image1.png" Type="http://schemas.openxmlformats.org/officeDocument/2006/relationships/image"/><Relationship Id="rId6" Target="../media/image78.png" Type="http://schemas.openxmlformats.org/officeDocument/2006/relationships/image"/><Relationship Id="rId7" Target="../media/image79.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5.png" Type="http://schemas.openxmlformats.org/officeDocument/2006/relationships/image"/><Relationship Id="rId3" Target="../media/image76.svg" Type="http://schemas.openxmlformats.org/officeDocument/2006/relationships/image"/><Relationship Id="rId4" Target="../media/image80.png" Type="http://schemas.openxmlformats.org/officeDocument/2006/relationships/image"/><Relationship Id="rId5" Target="../media/image81.png" Type="http://schemas.openxmlformats.org/officeDocument/2006/relationships/image"/><Relationship Id="rId6" Target="../media/image82.svg" Type="http://schemas.openxmlformats.org/officeDocument/2006/relationships/image"/><Relationship Id="rId7" Target="../media/image83.png" Type="http://schemas.openxmlformats.org/officeDocument/2006/relationships/image"/><Relationship Id="rId8" Target="../media/image84.svg" Type="http://schemas.openxmlformats.org/officeDocument/2006/relationships/image"/><Relationship Id="rId9" Target="../media/image1.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1.svg" Type="http://schemas.openxmlformats.org/officeDocument/2006/relationships/image"/><Relationship Id="rId11" Target="../media/image92.png" Type="http://schemas.openxmlformats.org/officeDocument/2006/relationships/image"/><Relationship Id="rId12" Target="../media/image93.svg" Type="http://schemas.openxmlformats.org/officeDocument/2006/relationships/image"/><Relationship Id="rId13" Target="../media/image1.png" Type="http://schemas.openxmlformats.org/officeDocument/2006/relationships/image"/><Relationship Id="rId14" Target="../media/image69.png" Type="http://schemas.openxmlformats.org/officeDocument/2006/relationships/image"/><Relationship Id="rId2" Target="../media/image75.png" Type="http://schemas.openxmlformats.org/officeDocument/2006/relationships/image"/><Relationship Id="rId3" Target="../media/image76.svg" Type="http://schemas.openxmlformats.org/officeDocument/2006/relationships/image"/><Relationship Id="rId4" Target="../media/image85.png" Type="http://schemas.openxmlformats.org/officeDocument/2006/relationships/image"/><Relationship Id="rId5" Target="../media/image86.png" Type="http://schemas.openxmlformats.org/officeDocument/2006/relationships/image"/><Relationship Id="rId6" Target="../media/image87.svg" Type="http://schemas.openxmlformats.org/officeDocument/2006/relationships/image"/><Relationship Id="rId7" Target="../media/image88.png" Type="http://schemas.openxmlformats.org/officeDocument/2006/relationships/image"/><Relationship Id="rId8" Target="../media/image89.svg" Type="http://schemas.openxmlformats.org/officeDocument/2006/relationships/image"/><Relationship Id="rId9" Target="../media/image90.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4.png" Type="http://schemas.openxmlformats.org/officeDocument/2006/relationships/image"/><Relationship Id="rId3" Target="../media/image95.svg" Type="http://schemas.openxmlformats.org/officeDocument/2006/relationships/image"/><Relationship Id="rId4" Target="../media/image96.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1F6F9"/>
        </a:solidFill>
      </p:bgPr>
    </p:bg>
    <p:spTree>
      <p:nvGrpSpPr>
        <p:cNvPr id="1" name=""/>
        <p:cNvGrpSpPr/>
        <p:nvPr/>
      </p:nvGrpSpPr>
      <p:grpSpPr>
        <a:xfrm>
          <a:off x="0" y="0"/>
          <a:ext cx="0" cy="0"/>
          <a:chOff x="0" y="0"/>
          <a:chExt cx="0" cy="0"/>
        </a:xfrm>
      </p:grpSpPr>
      <p:grpSp>
        <p:nvGrpSpPr>
          <p:cNvPr name="Group 2" id="2"/>
          <p:cNvGrpSpPr/>
          <p:nvPr/>
        </p:nvGrpSpPr>
        <p:grpSpPr>
          <a:xfrm rot="0">
            <a:off x="6248071" y="4212369"/>
            <a:ext cx="497880" cy="73264"/>
            <a:chOff x="0" y="0"/>
            <a:chExt cx="1953768" cy="287503"/>
          </a:xfrm>
        </p:grpSpPr>
        <p:sp>
          <p:nvSpPr>
            <p:cNvPr name="Freeform 3" id="3"/>
            <p:cNvSpPr/>
            <p:nvPr/>
          </p:nvSpPr>
          <p:spPr>
            <a:xfrm flipH="false" flipV="false" rot="0">
              <a:off x="143764" y="0"/>
              <a:ext cx="1666240" cy="287528"/>
            </a:xfrm>
            <a:custGeom>
              <a:avLst/>
              <a:gdLst/>
              <a:ahLst/>
              <a:cxnLst/>
              <a:rect r="r" b="b" t="t" l="l"/>
              <a:pathLst>
                <a:path h="287528" w="1666240">
                  <a:moveTo>
                    <a:pt x="0" y="0"/>
                  </a:moveTo>
                  <a:lnTo>
                    <a:pt x="1666240" y="0"/>
                  </a:lnTo>
                  <a:lnTo>
                    <a:pt x="1666240" y="287528"/>
                  </a:lnTo>
                  <a:lnTo>
                    <a:pt x="0" y="287528"/>
                  </a:lnTo>
                  <a:close/>
                </a:path>
              </a:pathLst>
            </a:custGeom>
            <a:solidFill>
              <a:srgbClr val="59C1B4"/>
            </a:solidFill>
            <a:ln w="12700">
              <a:solidFill>
                <a:srgbClr val="000000"/>
              </a:solidFill>
            </a:ln>
          </p:spPr>
        </p:sp>
      </p:grpSp>
      <p:grpSp>
        <p:nvGrpSpPr>
          <p:cNvPr name="Group 4" id="4"/>
          <p:cNvGrpSpPr/>
          <p:nvPr/>
        </p:nvGrpSpPr>
        <p:grpSpPr>
          <a:xfrm rot="0">
            <a:off x="1028700" y="1028700"/>
            <a:ext cx="1855120" cy="953506"/>
            <a:chOff x="0" y="0"/>
            <a:chExt cx="7279818" cy="3741725"/>
          </a:xfrm>
        </p:grpSpPr>
        <p:sp>
          <p:nvSpPr>
            <p:cNvPr name="Freeform 5" id="5"/>
            <p:cNvSpPr/>
            <p:nvPr/>
          </p:nvSpPr>
          <p:spPr>
            <a:xfrm flipH="false" flipV="false" rot="0">
              <a:off x="0" y="0"/>
              <a:ext cx="7279767" cy="3741674"/>
            </a:xfrm>
            <a:custGeom>
              <a:avLst/>
              <a:gdLst/>
              <a:ahLst/>
              <a:cxnLst/>
              <a:rect r="r" b="b" t="t" l="l"/>
              <a:pathLst>
                <a:path h="3741674" w="7279767">
                  <a:moveTo>
                    <a:pt x="0" y="0"/>
                  </a:moveTo>
                  <a:lnTo>
                    <a:pt x="7279767" y="0"/>
                  </a:lnTo>
                  <a:lnTo>
                    <a:pt x="7279767" y="3741674"/>
                  </a:lnTo>
                  <a:lnTo>
                    <a:pt x="0" y="3741674"/>
                  </a:lnTo>
                  <a:lnTo>
                    <a:pt x="0" y="0"/>
                  </a:lnTo>
                  <a:close/>
                </a:path>
              </a:pathLst>
            </a:custGeom>
            <a:blipFill>
              <a:blip r:embed="rId2"/>
              <a:stretch>
                <a:fillRect l="0" t="-147" r="0" b="-149"/>
              </a:stretch>
            </a:blipFill>
          </p:spPr>
        </p:sp>
      </p:grpSp>
      <p:grpSp>
        <p:nvGrpSpPr>
          <p:cNvPr name="Group 6" id="6"/>
          <p:cNvGrpSpPr/>
          <p:nvPr/>
        </p:nvGrpSpPr>
        <p:grpSpPr>
          <a:xfrm rot="0">
            <a:off x="5903025" y="498292"/>
            <a:ext cx="13468130" cy="10561696"/>
            <a:chOff x="0" y="0"/>
            <a:chExt cx="22726969" cy="17822470"/>
          </a:xfrm>
        </p:grpSpPr>
        <p:sp>
          <p:nvSpPr>
            <p:cNvPr name="Freeform 7" id="7"/>
            <p:cNvSpPr/>
            <p:nvPr/>
          </p:nvSpPr>
          <p:spPr>
            <a:xfrm flipH="false" flipV="false" rot="0">
              <a:off x="0" y="0"/>
              <a:ext cx="22726982" cy="17822438"/>
            </a:xfrm>
            <a:custGeom>
              <a:avLst/>
              <a:gdLst/>
              <a:ahLst/>
              <a:cxnLst/>
              <a:rect r="r" b="b" t="t" l="l"/>
              <a:pathLst>
                <a:path h="17822438" w="22726982">
                  <a:moveTo>
                    <a:pt x="0" y="0"/>
                  </a:moveTo>
                  <a:lnTo>
                    <a:pt x="22726982" y="0"/>
                  </a:lnTo>
                  <a:lnTo>
                    <a:pt x="22726982" y="17822438"/>
                  </a:lnTo>
                  <a:lnTo>
                    <a:pt x="0" y="17822438"/>
                  </a:lnTo>
                  <a:lnTo>
                    <a:pt x="0" y="0"/>
                  </a:lnTo>
                  <a:close/>
                </a:path>
              </a:pathLst>
            </a:custGeom>
            <a:blipFill>
              <a:blip r:embed="rId3"/>
              <a:stretch>
                <a:fillRect l="0" t="-17872" r="0" b="-17873"/>
              </a:stretch>
            </a:blipFill>
          </p:spPr>
        </p:sp>
      </p:grpSp>
      <p:sp>
        <p:nvSpPr>
          <p:cNvPr name="TextBox 8" id="8"/>
          <p:cNvSpPr txBox="true"/>
          <p:nvPr/>
        </p:nvSpPr>
        <p:spPr>
          <a:xfrm rot="0">
            <a:off x="1104602" y="4082387"/>
            <a:ext cx="4406534" cy="1696754"/>
          </a:xfrm>
          <a:prstGeom prst="rect">
            <a:avLst/>
          </a:prstGeom>
        </p:spPr>
        <p:txBody>
          <a:bodyPr anchor="t" rtlCol="false" tIns="0" lIns="0" bIns="0" rIns="0">
            <a:spAutoFit/>
          </a:bodyPr>
          <a:lstStyle/>
          <a:p>
            <a:pPr algn="l">
              <a:lnSpc>
                <a:spcPts val="4422"/>
              </a:lnSpc>
            </a:pPr>
            <a:r>
              <a:rPr lang="en-US" sz="4422" b="true">
                <a:solidFill>
                  <a:srgbClr val="100F0D"/>
                </a:solidFill>
                <a:latin typeface="TT Firs Neue Bold"/>
                <a:ea typeface="TT Firs Neue Bold"/>
                <a:cs typeface="TT Firs Neue Bold"/>
                <a:sym typeface="TT Firs Neue Bold"/>
              </a:rPr>
              <a:t>Welcome to the Faroe Islands</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1F6F9"/>
        </a:solidFill>
      </p:bgPr>
    </p:bg>
    <p:spTree>
      <p:nvGrpSpPr>
        <p:cNvPr id="1" name=""/>
        <p:cNvGrpSpPr/>
        <p:nvPr/>
      </p:nvGrpSpPr>
      <p:grpSpPr>
        <a:xfrm>
          <a:off x="0" y="0"/>
          <a:ext cx="0" cy="0"/>
          <a:chOff x="0" y="0"/>
          <a:chExt cx="0" cy="0"/>
        </a:xfrm>
      </p:grpSpPr>
      <p:grpSp>
        <p:nvGrpSpPr>
          <p:cNvPr name="Group 2" id="2"/>
          <p:cNvGrpSpPr/>
          <p:nvPr/>
        </p:nvGrpSpPr>
        <p:grpSpPr>
          <a:xfrm rot="0">
            <a:off x="7153881" y="1437500"/>
            <a:ext cx="10395276" cy="6930184"/>
            <a:chOff x="0" y="0"/>
            <a:chExt cx="17238231" cy="11492154"/>
          </a:xfrm>
        </p:grpSpPr>
        <p:sp>
          <p:nvSpPr>
            <p:cNvPr name="Freeform 3" id="3"/>
            <p:cNvSpPr/>
            <p:nvPr/>
          </p:nvSpPr>
          <p:spPr>
            <a:xfrm flipH="false" flipV="false" rot="0">
              <a:off x="0" y="0"/>
              <a:ext cx="17238218" cy="11492103"/>
            </a:xfrm>
            <a:custGeom>
              <a:avLst/>
              <a:gdLst/>
              <a:ahLst/>
              <a:cxnLst/>
              <a:rect r="r" b="b" t="t" l="l"/>
              <a:pathLst>
                <a:path h="11492103" w="17238218">
                  <a:moveTo>
                    <a:pt x="0" y="0"/>
                  </a:moveTo>
                  <a:lnTo>
                    <a:pt x="17238218" y="0"/>
                  </a:lnTo>
                  <a:lnTo>
                    <a:pt x="17238218" y="11492103"/>
                  </a:lnTo>
                  <a:lnTo>
                    <a:pt x="0" y="11492103"/>
                  </a:lnTo>
                  <a:lnTo>
                    <a:pt x="0" y="0"/>
                  </a:lnTo>
                  <a:close/>
                </a:path>
              </a:pathLst>
            </a:custGeom>
            <a:blipFill>
              <a:blip r:embed="rId2"/>
              <a:stretch>
                <a:fillRect l="0" t="0" r="0" b="0"/>
              </a:stretch>
            </a:blipFill>
          </p:spPr>
        </p:sp>
      </p:grpSp>
      <p:sp>
        <p:nvSpPr>
          <p:cNvPr name="TextBox 4" id="4"/>
          <p:cNvSpPr txBox="true"/>
          <p:nvPr/>
        </p:nvSpPr>
        <p:spPr>
          <a:xfrm rot="0">
            <a:off x="1028700" y="1110354"/>
            <a:ext cx="4736143" cy="327146"/>
          </a:xfrm>
          <a:prstGeom prst="rect">
            <a:avLst/>
          </a:prstGeom>
        </p:spPr>
        <p:txBody>
          <a:bodyPr anchor="t" rtlCol="false" tIns="0" lIns="0" bIns="0" rIns="0">
            <a:spAutoFit/>
          </a:bodyPr>
          <a:lstStyle/>
          <a:p>
            <a:pPr algn="l">
              <a:lnSpc>
                <a:spcPts val="2402"/>
              </a:lnSpc>
            </a:pPr>
            <a:r>
              <a:rPr lang="en-US" sz="2402">
                <a:solidFill>
                  <a:srgbClr val="100F0D"/>
                </a:solidFill>
                <a:latin typeface="Atkinson Hyperlegible"/>
                <a:ea typeface="Atkinson Hyperlegible"/>
                <a:cs typeface="Atkinson Hyperlegible"/>
                <a:sym typeface="Atkinson Hyperlegible"/>
              </a:rPr>
              <a:t>Welcome to (navnið á kommununi) </a:t>
            </a:r>
          </a:p>
        </p:txBody>
      </p:sp>
      <p:sp>
        <p:nvSpPr>
          <p:cNvPr name="TextBox 5" id="5"/>
          <p:cNvSpPr txBox="true"/>
          <p:nvPr/>
        </p:nvSpPr>
        <p:spPr>
          <a:xfrm rot="0">
            <a:off x="6272626" y="9123927"/>
            <a:ext cx="2107921" cy="539226"/>
          </a:xfrm>
          <a:prstGeom prst="rect">
            <a:avLst/>
          </a:prstGeom>
        </p:spPr>
        <p:txBody>
          <a:bodyPr anchor="t" rtlCol="false" tIns="0" lIns="0" bIns="0" rIns="0">
            <a:spAutoFit/>
          </a:bodyPr>
          <a:lstStyle/>
          <a:p>
            <a:pPr algn="l">
              <a:lnSpc>
                <a:spcPts val="865"/>
              </a:lnSpc>
            </a:pPr>
            <a:r>
              <a:rPr lang="en-US" sz="961" spc="28">
                <a:solidFill>
                  <a:srgbClr val="F1F6F9"/>
                </a:solidFill>
                <a:latin typeface="Atkinson Hyperlegible"/>
                <a:ea typeface="Atkinson Hyperlegible"/>
                <a:cs typeface="Atkinson Hyperlegible"/>
                <a:sym typeface="Atkinson Hyperlegible"/>
              </a:rPr>
              <a:t>Útlendingastovan</a:t>
            </a:r>
          </a:p>
          <a:p>
            <a:pPr algn="l">
              <a:lnSpc>
                <a:spcPts val="865"/>
              </a:lnSpc>
            </a:pPr>
            <a:r>
              <a:rPr lang="en-US" sz="961" spc="28">
                <a:solidFill>
                  <a:srgbClr val="F1F6F9"/>
                </a:solidFill>
                <a:latin typeface="Atkinson Hyperlegible"/>
                <a:ea typeface="Atkinson Hyperlegible"/>
                <a:cs typeface="Atkinson Hyperlegible"/>
                <a:sym typeface="Atkinson Hyperlegible"/>
              </a:rPr>
              <a:t>Tekningar: Vitlíki</a:t>
            </a:r>
          </a:p>
          <a:p>
            <a:pPr algn="l">
              <a:lnSpc>
                <a:spcPts val="865"/>
              </a:lnSpc>
            </a:pPr>
            <a:r>
              <a:rPr lang="en-US" sz="961" spc="28">
                <a:solidFill>
                  <a:srgbClr val="F1F6F9"/>
                </a:solidFill>
                <a:latin typeface="Atkinson Hyperlegible"/>
                <a:ea typeface="Atkinson Hyperlegible"/>
                <a:cs typeface="Atkinson Hyperlegible"/>
                <a:sym typeface="Atkinson Hyperlegible"/>
              </a:rPr>
              <a:t>Útgavan: 2026 </a:t>
            </a:r>
          </a:p>
          <a:p>
            <a:pPr algn="l">
              <a:lnSpc>
                <a:spcPts val="865"/>
              </a:lnSpc>
            </a:pPr>
            <a:r>
              <a:rPr lang="en-US" sz="961" spc="28">
                <a:solidFill>
                  <a:srgbClr val="F1F6F9"/>
                </a:solidFill>
                <a:latin typeface="Atkinson Hyperlegible"/>
                <a:ea typeface="Atkinson Hyperlegible"/>
                <a:cs typeface="Atkinson Hyperlegible"/>
                <a:sym typeface="Atkinson Hyperlegible"/>
              </a:rPr>
              <a:t>www.utlendingastovan.fo</a:t>
            </a:r>
          </a:p>
          <a:p>
            <a:pPr algn="l">
              <a:lnSpc>
                <a:spcPts val="865"/>
              </a:lnSpc>
            </a:pPr>
            <a:r>
              <a:rPr lang="en-US" sz="961" spc="28">
                <a:solidFill>
                  <a:srgbClr val="F1F6F9"/>
                </a:solidFill>
                <a:latin typeface="Atkinson Hyperlegible"/>
                <a:ea typeface="Atkinson Hyperlegible"/>
                <a:cs typeface="Atkinson Hyperlegible"/>
                <a:sym typeface="Atkinson Hyperlegible"/>
              </a:rPr>
              <a:t>www.integration.fo</a:t>
            </a:r>
          </a:p>
        </p:txBody>
      </p:sp>
      <p:sp>
        <p:nvSpPr>
          <p:cNvPr name="TextBox 6" id="6"/>
          <p:cNvSpPr txBox="true"/>
          <p:nvPr/>
        </p:nvSpPr>
        <p:spPr>
          <a:xfrm rot="0">
            <a:off x="1028700" y="1996486"/>
            <a:ext cx="6507293" cy="2137510"/>
          </a:xfrm>
          <a:prstGeom prst="rect">
            <a:avLst/>
          </a:prstGeom>
        </p:spPr>
        <p:txBody>
          <a:bodyPr anchor="t" rtlCol="false" tIns="0" lIns="0" bIns="0" rIns="0">
            <a:spAutoFit/>
          </a:bodyPr>
          <a:lstStyle/>
          <a:p>
            <a:pPr algn="l">
              <a:lnSpc>
                <a:spcPts val="1883"/>
              </a:lnSpc>
            </a:pPr>
            <a:r>
              <a:rPr lang="en-US" sz="1345" spc="39">
                <a:solidFill>
                  <a:srgbClr val="000000"/>
                </a:solidFill>
                <a:latin typeface="Atkinson Hyperlegible"/>
                <a:ea typeface="Atkinson Hyperlegible"/>
                <a:cs typeface="Atkinson Hyperlegible"/>
                <a:sym typeface="Atkinson Hyperlegible"/>
              </a:rPr>
              <a:t>Stutt frágreiðing um kommununa </a:t>
            </a:r>
          </a:p>
          <a:p>
            <a:pPr algn="l" marL="290409" indent="-145205" lvl="1">
              <a:lnSpc>
                <a:spcPts val="1883"/>
              </a:lnSpc>
              <a:buFont typeface="Arial"/>
              <a:buChar char="•"/>
            </a:pPr>
            <a:r>
              <a:rPr lang="en-US" sz="1345" spc="39">
                <a:solidFill>
                  <a:srgbClr val="000000"/>
                </a:solidFill>
                <a:latin typeface="Atkinson Hyperlegible"/>
                <a:ea typeface="Atkinson Hyperlegible"/>
                <a:cs typeface="Atkinson Hyperlegible"/>
                <a:sym typeface="Atkinson Hyperlegible"/>
              </a:rPr>
              <a:t>Hvar liggur kommunan (vísa á Føroyarkort)</a:t>
            </a:r>
          </a:p>
          <a:p>
            <a:pPr algn="l" marL="290409" indent="-145205" lvl="1">
              <a:lnSpc>
                <a:spcPts val="1883"/>
              </a:lnSpc>
              <a:buFont typeface="Arial"/>
              <a:buChar char="•"/>
            </a:pPr>
            <a:r>
              <a:rPr lang="en-US" sz="1345" spc="39">
                <a:solidFill>
                  <a:srgbClr val="000000"/>
                </a:solidFill>
                <a:latin typeface="Atkinson Hyperlegible"/>
                <a:ea typeface="Atkinson Hyperlegible"/>
                <a:cs typeface="Atkinson Hyperlegible"/>
                <a:sym typeface="Atkinson Hyperlegible"/>
              </a:rPr>
              <a:t>Fólkatal </a:t>
            </a:r>
          </a:p>
          <a:p>
            <a:pPr algn="l" marL="290409" indent="-145205" lvl="1">
              <a:lnSpc>
                <a:spcPts val="1883"/>
              </a:lnSpc>
              <a:buFont typeface="Arial"/>
              <a:buChar char="•"/>
            </a:pPr>
            <a:r>
              <a:rPr lang="en-US" sz="1345" spc="39">
                <a:solidFill>
                  <a:srgbClr val="000000"/>
                </a:solidFill>
                <a:latin typeface="Atkinson Hyperlegible"/>
                <a:ea typeface="Atkinson Hyperlegible"/>
                <a:cs typeface="Atkinson Hyperlegible"/>
                <a:sym typeface="Atkinson Hyperlegible"/>
              </a:rPr>
              <a:t>Stutt søga</a:t>
            </a:r>
          </a:p>
          <a:p>
            <a:pPr algn="l" marL="290409" indent="-145205" lvl="1">
              <a:lnSpc>
                <a:spcPts val="1883"/>
              </a:lnSpc>
              <a:buFont typeface="Arial"/>
              <a:buChar char="•"/>
            </a:pPr>
            <a:r>
              <a:rPr lang="en-US" sz="1345" spc="39">
                <a:solidFill>
                  <a:srgbClr val="000000"/>
                </a:solidFill>
                <a:latin typeface="Atkinson Hyperlegible"/>
                <a:ea typeface="Atkinson Hyperlegible"/>
                <a:cs typeface="Atkinson Hyperlegible"/>
                <a:sym typeface="Atkinson Hyperlegible"/>
              </a:rPr>
              <a:t>Fakta um kommununa </a:t>
            </a:r>
          </a:p>
          <a:p>
            <a:pPr algn="l" marL="290409" indent="-145205" lvl="1">
              <a:lnSpc>
                <a:spcPts val="1883"/>
              </a:lnSpc>
              <a:buFont typeface="Arial"/>
              <a:buChar char="•"/>
            </a:pPr>
            <a:r>
              <a:rPr lang="en-US" sz="1345" spc="39">
                <a:solidFill>
                  <a:srgbClr val="000000"/>
                </a:solidFill>
                <a:latin typeface="Atkinson Hyperlegible"/>
                <a:ea typeface="Atkinson Hyperlegible"/>
                <a:cs typeface="Atkinson Hyperlegible"/>
                <a:sym typeface="Atkinson Hyperlegible"/>
              </a:rPr>
              <a:t>Lokalar siðvenjur og mentan </a:t>
            </a:r>
          </a:p>
          <a:p>
            <a:pPr algn="l" marL="290409" indent="-145205" lvl="1">
              <a:lnSpc>
                <a:spcPts val="1883"/>
              </a:lnSpc>
              <a:buFont typeface="Arial"/>
              <a:buChar char="•"/>
            </a:pPr>
            <a:r>
              <a:rPr lang="en-US" sz="1345" spc="39">
                <a:solidFill>
                  <a:srgbClr val="000000"/>
                </a:solidFill>
                <a:latin typeface="Atkinson Hyperlegible"/>
                <a:ea typeface="Atkinson Hyperlegible"/>
                <a:cs typeface="Atkinson Hyperlegible"/>
                <a:sym typeface="Atkinson Hyperlegible"/>
              </a:rPr>
              <a:t>Tilboð (t.d. kommunal, heilsu. og trívnaðartilboð, o.a.)</a:t>
            </a:r>
          </a:p>
          <a:p>
            <a:pPr algn="l" marL="290409" indent="-145205" lvl="1">
              <a:lnSpc>
                <a:spcPts val="1883"/>
              </a:lnSpc>
              <a:buFont typeface="Arial"/>
              <a:buChar char="•"/>
            </a:pPr>
            <a:r>
              <a:rPr lang="en-US" sz="1345" spc="39">
                <a:solidFill>
                  <a:srgbClr val="000000"/>
                </a:solidFill>
                <a:latin typeface="Atkinson Hyperlegible"/>
                <a:ea typeface="Atkinson Hyperlegible"/>
                <a:cs typeface="Atkinson Hyperlegible"/>
                <a:sym typeface="Atkinson Hyperlegible"/>
              </a:rPr>
              <a:t>Festivalur og tiltøk</a:t>
            </a:r>
          </a:p>
          <a:p>
            <a:pPr algn="l" marL="290409" indent="-145205" lvl="1">
              <a:lnSpc>
                <a:spcPts val="1883"/>
              </a:lnSpc>
              <a:buFont typeface="Arial"/>
              <a:buChar char="•"/>
            </a:pPr>
            <a:r>
              <a:rPr lang="en-US" sz="1345" spc="39">
                <a:solidFill>
                  <a:srgbClr val="000000"/>
                </a:solidFill>
                <a:latin typeface="Atkinson Hyperlegible"/>
                <a:ea typeface="Atkinson Hyperlegible"/>
                <a:cs typeface="Atkinson Hyperlegible"/>
                <a:sym typeface="Atkinson Hyperlegible"/>
              </a:rPr>
              <a:t>Ítrøttur og felagsskapir</a:t>
            </a:r>
          </a:p>
        </p:txBody>
      </p:sp>
      <p:grpSp>
        <p:nvGrpSpPr>
          <p:cNvPr name="Group 7" id="7"/>
          <p:cNvGrpSpPr/>
          <p:nvPr/>
        </p:nvGrpSpPr>
        <p:grpSpPr>
          <a:xfrm rot="0">
            <a:off x="15404180" y="1072254"/>
            <a:ext cx="1855120" cy="953506"/>
            <a:chOff x="0" y="0"/>
            <a:chExt cx="7279818" cy="3741725"/>
          </a:xfrm>
        </p:grpSpPr>
        <p:sp>
          <p:nvSpPr>
            <p:cNvPr name="Freeform 8" id="8"/>
            <p:cNvSpPr/>
            <p:nvPr/>
          </p:nvSpPr>
          <p:spPr>
            <a:xfrm flipH="false" flipV="false" rot="0">
              <a:off x="0" y="0"/>
              <a:ext cx="7279767" cy="3741674"/>
            </a:xfrm>
            <a:custGeom>
              <a:avLst/>
              <a:gdLst/>
              <a:ahLst/>
              <a:cxnLst/>
              <a:rect r="r" b="b" t="t" l="l"/>
              <a:pathLst>
                <a:path h="3741674" w="7279767">
                  <a:moveTo>
                    <a:pt x="0" y="0"/>
                  </a:moveTo>
                  <a:lnTo>
                    <a:pt x="7279767" y="0"/>
                  </a:lnTo>
                  <a:lnTo>
                    <a:pt x="7279767" y="3741674"/>
                  </a:lnTo>
                  <a:lnTo>
                    <a:pt x="0" y="3741674"/>
                  </a:lnTo>
                  <a:lnTo>
                    <a:pt x="0" y="0"/>
                  </a:lnTo>
                  <a:close/>
                </a:path>
              </a:pathLst>
            </a:custGeom>
            <a:blipFill>
              <a:blip r:embed="rId3"/>
              <a:stretch>
                <a:fillRect l="0" t="-147" r="0" b="-149"/>
              </a:stretch>
            </a:blipFill>
          </p:spPr>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1F6F9"/>
        </a:solidFill>
      </p:bgPr>
    </p:bg>
    <p:spTree>
      <p:nvGrpSpPr>
        <p:cNvPr id="1" name=""/>
        <p:cNvGrpSpPr/>
        <p:nvPr/>
      </p:nvGrpSpPr>
      <p:grpSpPr>
        <a:xfrm>
          <a:off x="0" y="0"/>
          <a:ext cx="0" cy="0"/>
          <a:chOff x="0" y="0"/>
          <a:chExt cx="0" cy="0"/>
        </a:xfrm>
      </p:grpSpPr>
      <p:sp>
        <p:nvSpPr>
          <p:cNvPr name="Freeform 2" id="2"/>
          <p:cNvSpPr/>
          <p:nvPr/>
        </p:nvSpPr>
        <p:spPr>
          <a:xfrm flipH="false" flipV="false" rot="0">
            <a:off x="5629220" y="-128670"/>
            <a:ext cx="7029560" cy="10544340"/>
          </a:xfrm>
          <a:custGeom>
            <a:avLst/>
            <a:gdLst/>
            <a:ahLst/>
            <a:cxnLst/>
            <a:rect r="r" b="b" t="t" l="l"/>
            <a:pathLst>
              <a:path h="10544340" w="7029560">
                <a:moveTo>
                  <a:pt x="0" y="0"/>
                </a:moveTo>
                <a:lnTo>
                  <a:pt x="7029560" y="0"/>
                </a:lnTo>
                <a:lnTo>
                  <a:pt x="7029560" y="10544340"/>
                </a:lnTo>
                <a:lnTo>
                  <a:pt x="0" y="10544340"/>
                </a:lnTo>
                <a:lnTo>
                  <a:pt x="0" y="0"/>
                </a:lnTo>
                <a:close/>
              </a:path>
            </a:pathLst>
          </a:custGeom>
          <a:blipFill>
            <a:blip r:embed="rId2"/>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1F6F9"/>
        </a:solidFill>
      </p:bgPr>
    </p:bg>
    <p:spTree>
      <p:nvGrpSpPr>
        <p:cNvPr id="1" name=""/>
        <p:cNvGrpSpPr/>
        <p:nvPr/>
      </p:nvGrpSpPr>
      <p:grpSpPr>
        <a:xfrm>
          <a:off x="0" y="0"/>
          <a:ext cx="0" cy="0"/>
          <a:chOff x="0" y="0"/>
          <a:chExt cx="0" cy="0"/>
        </a:xfrm>
      </p:grpSpPr>
      <p:sp>
        <p:nvSpPr>
          <p:cNvPr name="Freeform 2" id="2"/>
          <p:cNvSpPr/>
          <p:nvPr/>
        </p:nvSpPr>
        <p:spPr>
          <a:xfrm flipH="false" flipV="true" rot="0">
            <a:off x="1153464" y="1037641"/>
            <a:ext cx="349140" cy="349140"/>
          </a:xfrm>
          <a:custGeom>
            <a:avLst/>
            <a:gdLst/>
            <a:ahLst/>
            <a:cxnLst/>
            <a:rect r="r" b="b" t="t" l="l"/>
            <a:pathLst>
              <a:path h="349140" w="349140">
                <a:moveTo>
                  <a:pt x="0" y="349141"/>
                </a:moveTo>
                <a:lnTo>
                  <a:pt x="349141" y="349141"/>
                </a:lnTo>
                <a:lnTo>
                  <a:pt x="349141" y="0"/>
                </a:lnTo>
                <a:lnTo>
                  <a:pt x="0" y="0"/>
                </a:lnTo>
                <a:lnTo>
                  <a:pt x="0" y="349141"/>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6404192" y="5483637"/>
            <a:ext cx="1176904" cy="1252831"/>
            <a:chOff x="0" y="0"/>
            <a:chExt cx="3772751" cy="4016146"/>
          </a:xfrm>
        </p:grpSpPr>
        <p:sp>
          <p:nvSpPr>
            <p:cNvPr name="Freeform 4" id="4"/>
            <p:cNvSpPr/>
            <p:nvPr/>
          </p:nvSpPr>
          <p:spPr>
            <a:xfrm flipH="false" flipV="false" rot="0">
              <a:off x="0" y="0"/>
              <a:ext cx="3772789" cy="4016121"/>
            </a:xfrm>
            <a:custGeom>
              <a:avLst/>
              <a:gdLst/>
              <a:ahLst/>
              <a:cxnLst/>
              <a:rect r="r" b="b" t="t" l="l"/>
              <a:pathLst>
                <a:path h="4016121" w="3772789">
                  <a:moveTo>
                    <a:pt x="0" y="0"/>
                  </a:moveTo>
                  <a:lnTo>
                    <a:pt x="3772789" y="0"/>
                  </a:lnTo>
                  <a:lnTo>
                    <a:pt x="3772789" y="4016121"/>
                  </a:lnTo>
                  <a:lnTo>
                    <a:pt x="0" y="4016121"/>
                  </a:lnTo>
                  <a:lnTo>
                    <a:pt x="0" y="0"/>
                  </a:lnTo>
                  <a:close/>
                </a:path>
              </a:pathLst>
            </a:custGeom>
            <a:blipFill>
              <a:blip r:embed="rId4"/>
              <a:stretch>
                <a:fillRect l="-35" t="0" r="-34" b="0"/>
              </a:stretch>
            </a:blipFill>
          </p:spPr>
        </p:sp>
      </p:grpSp>
      <p:grpSp>
        <p:nvGrpSpPr>
          <p:cNvPr name="Group 5" id="5"/>
          <p:cNvGrpSpPr/>
          <p:nvPr/>
        </p:nvGrpSpPr>
        <p:grpSpPr>
          <a:xfrm rot="0">
            <a:off x="6456060" y="7664598"/>
            <a:ext cx="1126595" cy="1126595"/>
            <a:chOff x="0" y="0"/>
            <a:chExt cx="3636023" cy="3636023"/>
          </a:xfrm>
        </p:grpSpPr>
        <p:sp>
          <p:nvSpPr>
            <p:cNvPr name="Freeform 6" id="6"/>
            <p:cNvSpPr/>
            <p:nvPr/>
          </p:nvSpPr>
          <p:spPr>
            <a:xfrm flipH="false" flipV="false" rot="0">
              <a:off x="0" y="0"/>
              <a:ext cx="3636010" cy="3636010"/>
            </a:xfrm>
            <a:custGeom>
              <a:avLst/>
              <a:gdLst/>
              <a:ahLst/>
              <a:cxnLst/>
              <a:rect r="r" b="b" t="t" l="l"/>
              <a:pathLst>
                <a:path h="3636010" w="3636010">
                  <a:moveTo>
                    <a:pt x="0" y="0"/>
                  </a:moveTo>
                  <a:lnTo>
                    <a:pt x="3636010" y="0"/>
                  </a:lnTo>
                  <a:lnTo>
                    <a:pt x="3636010" y="3636010"/>
                  </a:lnTo>
                  <a:lnTo>
                    <a:pt x="0" y="3636010"/>
                  </a:lnTo>
                  <a:lnTo>
                    <a:pt x="0" y="0"/>
                  </a:lnTo>
                  <a:close/>
                </a:path>
              </a:pathLst>
            </a:custGeom>
            <a:blipFill>
              <a:blip r:embed="rId5"/>
              <a:stretch>
                <a:fillRect l="0" t="0" r="0" b="0"/>
              </a:stretch>
            </a:blipFill>
          </p:spPr>
        </p:sp>
      </p:grpSp>
      <p:grpSp>
        <p:nvGrpSpPr>
          <p:cNvPr name="Group 7" id="7"/>
          <p:cNvGrpSpPr/>
          <p:nvPr/>
        </p:nvGrpSpPr>
        <p:grpSpPr>
          <a:xfrm rot="0">
            <a:off x="0" y="9843840"/>
            <a:ext cx="18288000" cy="443160"/>
            <a:chOff x="0" y="0"/>
            <a:chExt cx="4816593" cy="116717"/>
          </a:xfrm>
        </p:grpSpPr>
        <p:sp>
          <p:nvSpPr>
            <p:cNvPr name="Freeform 8" id="8"/>
            <p:cNvSpPr/>
            <p:nvPr/>
          </p:nvSpPr>
          <p:spPr>
            <a:xfrm flipH="false" flipV="false" rot="0">
              <a:off x="0" y="0"/>
              <a:ext cx="4816592" cy="116717"/>
            </a:xfrm>
            <a:custGeom>
              <a:avLst/>
              <a:gdLst/>
              <a:ahLst/>
              <a:cxnLst/>
              <a:rect r="r" b="b" t="t" l="l"/>
              <a:pathLst>
                <a:path h="116717" w="4816592">
                  <a:moveTo>
                    <a:pt x="0" y="0"/>
                  </a:moveTo>
                  <a:lnTo>
                    <a:pt x="4816592" y="0"/>
                  </a:lnTo>
                  <a:lnTo>
                    <a:pt x="4816592" y="116717"/>
                  </a:lnTo>
                  <a:lnTo>
                    <a:pt x="0" y="116717"/>
                  </a:lnTo>
                  <a:close/>
                </a:path>
              </a:pathLst>
            </a:custGeom>
            <a:solidFill>
              <a:srgbClr val="608EBB"/>
            </a:solidFill>
          </p:spPr>
        </p:sp>
        <p:sp>
          <p:nvSpPr>
            <p:cNvPr name="TextBox 9" id="9"/>
            <p:cNvSpPr txBox="true"/>
            <p:nvPr/>
          </p:nvSpPr>
          <p:spPr>
            <a:xfrm>
              <a:off x="0" y="38100"/>
              <a:ext cx="4816593" cy="78617"/>
            </a:xfrm>
            <a:prstGeom prst="rect">
              <a:avLst/>
            </a:prstGeom>
          </p:spPr>
          <p:txBody>
            <a:bodyPr anchor="ctr" rtlCol="false" tIns="50800" lIns="50800" bIns="50800" rIns="50800"/>
            <a:lstStyle/>
            <a:p>
              <a:pPr algn="ctr">
                <a:lnSpc>
                  <a:spcPts val="2402"/>
                </a:lnSpc>
              </a:pPr>
            </a:p>
          </p:txBody>
        </p:sp>
      </p:grpSp>
      <p:grpSp>
        <p:nvGrpSpPr>
          <p:cNvPr name="Group 10" id="10"/>
          <p:cNvGrpSpPr/>
          <p:nvPr/>
        </p:nvGrpSpPr>
        <p:grpSpPr>
          <a:xfrm rot="0">
            <a:off x="10568350" y="3286708"/>
            <a:ext cx="6404313" cy="5418640"/>
            <a:chOff x="0" y="0"/>
            <a:chExt cx="1686733" cy="1427132"/>
          </a:xfrm>
        </p:grpSpPr>
        <p:sp>
          <p:nvSpPr>
            <p:cNvPr name="Freeform 11" id="11"/>
            <p:cNvSpPr/>
            <p:nvPr/>
          </p:nvSpPr>
          <p:spPr>
            <a:xfrm flipH="false" flipV="false" rot="0">
              <a:off x="0" y="0"/>
              <a:ext cx="1686733" cy="1427132"/>
            </a:xfrm>
            <a:custGeom>
              <a:avLst/>
              <a:gdLst/>
              <a:ahLst/>
              <a:cxnLst/>
              <a:rect r="r" b="b" t="t" l="l"/>
              <a:pathLst>
                <a:path h="1427132" w="1686733">
                  <a:moveTo>
                    <a:pt x="0" y="0"/>
                  </a:moveTo>
                  <a:lnTo>
                    <a:pt x="1686733" y="0"/>
                  </a:lnTo>
                  <a:lnTo>
                    <a:pt x="1686733" y="1427132"/>
                  </a:lnTo>
                  <a:lnTo>
                    <a:pt x="0" y="1427132"/>
                  </a:lnTo>
                  <a:close/>
                </a:path>
              </a:pathLst>
            </a:custGeom>
            <a:solidFill>
              <a:srgbClr val="99C5FF"/>
            </a:solidFill>
          </p:spPr>
        </p:sp>
        <p:sp>
          <p:nvSpPr>
            <p:cNvPr name="TextBox 12" id="12"/>
            <p:cNvSpPr txBox="true"/>
            <p:nvPr/>
          </p:nvSpPr>
          <p:spPr>
            <a:xfrm>
              <a:off x="0" y="38100"/>
              <a:ext cx="1686733" cy="1389032"/>
            </a:xfrm>
            <a:prstGeom prst="rect">
              <a:avLst/>
            </a:prstGeom>
          </p:spPr>
          <p:txBody>
            <a:bodyPr anchor="ctr" rtlCol="false" tIns="50800" lIns="50800" bIns="50800" rIns="50800"/>
            <a:lstStyle/>
            <a:p>
              <a:pPr algn="ctr">
                <a:lnSpc>
                  <a:spcPts val="2402"/>
                </a:lnSpc>
              </a:pPr>
            </a:p>
          </p:txBody>
        </p:sp>
      </p:grpSp>
      <p:sp>
        <p:nvSpPr>
          <p:cNvPr name="Freeform 13" id="13"/>
          <p:cNvSpPr/>
          <p:nvPr/>
        </p:nvSpPr>
        <p:spPr>
          <a:xfrm flipH="false" flipV="false" rot="0">
            <a:off x="12634657" y="3714613"/>
            <a:ext cx="2234533" cy="2532058"/>
          </a:xfrm>
          <a:custGeom>
            <a:avLst/>
            <a:gdLst/>
            <a:ahLst/>
            <a:cxnLst/>
            <a:rect r="r" b="b" t="t" l="l"/>
            <a:pathLst>
              <a:path h="2532058" w="2234533">
                <a:moveTo>
                  <a:pt x="0" y="0"/>
                </a:moveTo>
                <a:lnTo>
                  <a:pt x="2234533" y="0"/>
                </a:lnTo>
                <a:lnTo>
                  <a:pt x="2234533" y="2532057"/>
                </a:lnTo>
                <a:lnTo>
                  <a:pt x="0" y="2532057"/>
                </a:lnTo>
                <a:lnTo>
                  <a:pt x="0" y="0"/>
                </a:lnTo>
                <a:close/>
              </a:path>
            </a:pathLst>
          </a:custGeom>
          <a:blipFill>
            <a:blip r:embed="rId6">
              <a:extLst>
                <a:ext uri="{96DAC541-7B7A-43D3-8B79-37D633B846F1}">
                  <asvg:svgBlip xmlns:asvg="http://schemas.microsoft.com/office/drawing/2016/SVG/main" r:embed="rId7"/>
                </a:ext>
              </a:extLst>
            </a:blip>
            <a:stretch>
              <a:fillRect l="0" t="-176" r="0" b="-176"/>
            </a:stretch>
          </a:blipFill>
        </p:spPr>
      </p:sp>
      <p:grpSp>
        <p:nvGrpSpPr>
          <p:cNvPr name="Group 14" id="14"/>
          <p:cNvGrpSpPr/>
          <p:nvPr/>
        </p:nvGrpSpPr>
        <p:grpSpPr>
          <a:xfrm rot="0">
            <a:off x="15404180" y="1037641"/>
            <a:ext cx="1855120" cy="953506"/>
            <a:chOff x="0" y="0"/>
            <a:chExt cx="7279818" cy="3741725"/>
          </a:xfrm>
        </p:grpSpPr>
        <p:sp>
          <p:nvSpPr>
            <p:cNvPr name="Freeform 15" id="15"/>
            <p:cNvSpPr/>
            <p:nvPr/>
          </p:nvSpPr>
          <p:spPr>
            <a:xfrm flipH="false" flipV="false" rot="0">
              <a:off x="0" y="0"/>
              <a:ext cx="7279767" cy="3741674"/>
            </a:xfrm>
            <a:custGeom>
              <a:avLst/>
              <a:gdLst/>
              <a:ahLst/>
              <a:cxnLst/>
              <a:rect r="r" b="b" t="t" l="l"/>
              <a:pathLst>
                <a:path h="3741674" w="7279767">
                  <a:moveTo>
                    <a:pt x="0" y="0"/>
                  </a:moveTo>
                  <a:lnTo>
                    <a:pt x="7279767" y="0"/>
                  </a:lnTo>
                  <a:lnTo>
                    <a:pt x="7279767" y="3741674"/>
                  </a:lnTo>
                  <a:lnTo>
                    <a:pt x="0" y="3741674"/>
                  </a:lnTo>
                  <a:lnTo>
                    <a:pt x="0" y="0"/>
                  </a:lnTo>
                  <a:close/>
                </a:path>
              </a:pathLst>
            </a:custGeom>
            <a:blipFill>
              <a:blip r:embed="rId8"/>
              <a:stretch>
                <a:fillRect l="0" t="-147" r="0" b="-149"/>
              </a:stretch>
            </a:blipFill>
          </p:spPr>
        </p:sp>
      </p:grpSp>
      <p:sp>
        <p:nvSpPr>
          <p:cNvPr name="Freeform 16" id="16"/>
          <p:cNvSpPr/>
          <p:nvPr/>
        </p:nvSpPr>
        <p:spPr>
          <a:xfrm flipH="false" flipV="false" rot="0">
            <a:off x="6502647" y="3834945"/>
            <a:ext cx="979996" cy="975261"/>
          </a:xfrm>
          <a:custGeom>
            <a:avLst/>
            <a:gdLst/>
            <a:ahLst/>
            <a:cxnLst/>
            <a:rect r="r" b="b" t="t" l="l"/>
            <a:pathLst>
              <a:path h="975261" w="979996">
                <a:moveTo>
                  <a:pt x="0" y="0"/>
                </a:moveTo>
                <a:lnTo>
                  <a:pt x="979995" y="0"/>
                </a:lnTo>
                <a:lnTo>
                  <a:pt x="979995" y="975262"/>
                </a:lnTo>
                <a:lnTo>
                  <a:pt x="0" y="975262"/>
                </a:lnTo>
                <a:lnTo>
                  <a:pt x="0" y="0"/>
                </a:lnTo>
                <a:close/>
              </a:path>
            </a:pathLst>
          </a:custGeom>
          <a:blipFill>
            <a:blip r:embed="rId9"/>
            <a:stretch>
              <a:fillRect l="-25905" t="-247770" r="-371108" b="-401370"/>
            </a:stretch>
          </a:blipFill>
        </p:spPr>
      </p:sp>
      <p:sp>
        <p:nvSpPr>
          <p:cNvPr name="TextBox 17" id="17"/>
          <p:cNvSpPr txBox="true"/>
          <p:nvPr/>
        </p:nvSpPr>
        <p:spPr>
          <a:xfrm rot="0">
            <a:off x="1453578" y="5711474"/>
            <a:ext cx="1290191" cy="202565"/>
          </a:xfrm>
          <a:prstGeom prst="rect">
            <a:avLst/>
          </a:prstGeom>
        </p:spPr>
        <p:txBody>
          <a:bodyPr anchor="t" rtlCol="false" tIns="0" lIns="0" bIns="0" rIns="0">
            <a:spAutoFit/>
          </a:bodyPr>
          <a:lstStyle/>
          <a:p>
            <a:pPr algn="l">
              <a:lnSpc>
                <a:spcPts val="1599"/>
              </a:lnSpc>
            </a:pPr>
            <a:r>
              <a:rPr lang="en-US" sz="1599" b="true">
                <a:solidFill>
                  <a:srgbClr val="608EBB"/>
                </a:solidFill>
                <a:latin typeface="TT Firs Neue Bold"/>
                <a:ea typeface="TT Firs Neue Bold"/>
                <a:cs typeface="TT Firs Neue Bold"/>
                <a:sym typeface="TT Firs Neue Bold"/>
              </a:rPr>
              <a:t>Work Permit</a:t>
            </a:r>
          </a:p>
        </p:txBody>
      </p:sp>
      <p:sp>
        <p:nvSpPr>
          <p:cNvPr name="TextBox 18" id="18"/>
          <p:cNvSpPr txBox="true"/>
          <p:nvPr/>
        </p:nvSpPr>
        <p:spPr>
          <a:xfrm rot="0">
            <a:off x="1453578" y="3121012"/>
            <a:ext cx="2473375" cy="269875"/>
          </a:xfrm>
          <a:prstGeom prst="rect">
            <a:avLst/>
          </a:prstGeom>
        </p:spPr>
        <p:txBody>
          <a:bodyPr anchor="t" rtlCol="false" tIns="0" lIns="0" bIns="0" rIns="0">
            <a:spAutoFit/>
          </a:bodyPr>
          <a:lstStyle/>
          <a:p>
            <a:pPr algn="l">
              <a:lnSpc>
                <a:spcPts val="2000"/>
              </a:lnSpc>
            </a:pPr>
            <a:r>
              <a:rPr lang="en-US" sz="2000" b="true">
                <a:solidFill>
                  <a:srgbClr val="000000"/>
                </a:solidFill>
                <a:latin typeface="TT Firs Neue Bold"/>
                <a:ea typeface="TT Firs Neue Bold"/>
                <a:cs typeface="TT Firs Neue Bold"/>
                <a:sym typeface="TT Firs Neue Bold"/>
              </a:rPr>
              <a:t>Temporary permits</a:t>
            </a:r>
          </a:p>
        </p:txBody>
      </p:sp>
      <p:sp>
        <p:nvSpPr>
          <p:cNvPr name="TextBox 19" id="19"/>
          <p:cNvSpPr txBox="true"/>
          <p:nvPr/>
        </p:nvSpPr>
        <p:spPr>
          <a:xfrm rot="0">
            <a:off x="1404058" y="1327254"/>
            <a:ext cx="1315492" cy="351859"/>
          </a:xfrm>
          <a:prstGeom prst="rect">
            <a:avLst/>
          </a:prstGeom>
        </p:spPr>
        <p:txBody>
          <a:bodyPr anchor="t" rtlCol="false" tIns="0" lIns="0" bIns="0" rIns="0">
            <a:spAutoFit/>
          </a:bodyPr>
          <a:lstStyle/>
          <a:p>
            <a:pPr algn="l">
              <a:lnSpc>
                <a:spcPts val="2602"/>
              </a:lnSpc>
            </a:pPr>
            <a:r>
              <a:rPr lang="en-US" sz="2602" b="true">
                <a:solidFill>
                  <a:srgbClr val="608EBB"/>
                </a:solidFill>
                <a:latin typeface="TT Firs Neue Bold"/>
                <a:ea typeface="TT Firs Neue Bold"/>
                <a:cs typeface="TT Firs Neue Bold"/>
                <a:sym typeface="TT Firs Neue Bold"/>
              </a:rPr>
              <a:t>Permits</a:t>
            </a:r>
          </a:p>
        </p:txBody>
      </p:sp>
      <p:sp>
        <p:nvSpPr>
          <p:cNvPr name="TextBox 20" id="20"/>
          <p:cNvSpPr txBox="true"/>
          <p:nvPr/>
        </p:nvSpPr>
        <p:spPr>
          <a:xfrm rot="0">
            <a:off x="1404058" y="1716101"/>
            <a:ext cx="11230599" cy="816779"/>
          </a:xfrm>
          <a:prstGeom prst="rect">
            <a:avLst/>
          </a:prstGeom>
        </p:spPr>
        <p:txBody>
          <a:bodyPr anchor="t" rtlCol="false" tIns="0" lIns="0" bIns="0" rIns="0">
            <a:spAutoFit/>
          </a:bodyPr>
          <a:lstStyle/>
          <a:p>
            <a:pPr algn="l">
              <a:lnSpc>
                <a:spcPts val="2238"/>
              </a:lnSpc>
            </a:pPr>
            <a:r>
              <a:rPr lang="en-US" sz="1599" spc="47">
                <a:solidFill>
                  <a:srgbClr val="100F0D"/>
                </a:solidFill>
                <a:latin typeface="Atkinson Hyperlegible"/>
                <a:ea typeface="Atkinson Hyperlegible"/>
                <a:cs typeface="Atkinson Hyperlegible"/>
                <a:sym typeface="Atkinson Hyperlegible"/>
              </a:rPr>
              <a:t>To live and work in the Faroe Islands, you must first obtain a residence permit.</a:t>
            </a:r>
          </a:p>
          <a:p>
            <a:pPr algn="l">
              <a:lnSpc>
                <a:spcPts val="2238"/>
              </a:lnSpc>
            </a:pPr>
            <a:r>
              <a:rPr lang="en-US" sz="1599" spc="47">
                <a:solidFill>
                  <a:srgbClr val="100F0D"/>
                </a:solidFill>
                <a:latin typeface="Atkinson Hyperlegible"/>
                <a:ea typeface="Atkinson Hyperlegible"/>
                <a:cs typeface="Atkinson Hyperlegible"/>
                <a:sym typeface="Atkinson Hyperlegible"/>
              </a:rPr>
              <a:t>Below are some general information about the main types of permits that people usually apply for.</a:t>
            </a:r>
          </a:p>
          <a:p>
            <a:pPr algn="l">
              <a:lnSpc>
                <a:spcPts val="2238"/>
              </a:lnSpc>
            </a:pPr>
          </a:p>
        </p:txBody>
      </p:sp>
      <p:sp>
        <p:nvSpPr>
          <p:cNvPr name="TextBox 21" id="21"/>
          <p:cNvSpPr txBox="true"/>
          <p:nvPr/>
        </p:nvSpPr>
        <p:spPr>
          <a:xfrm rot="0">
            <a:off x="1453578" y="3632380"/>
            <a:ext cx="3022570" cy="202565"/>
          </a:xfrm>
          <a:prstGeom prst="rect">
            <a:avLst/>
          </a:prstGeom>
        </p:spPr>
        <p:txBody>
          <a:bodyPr anchor="t" rtlCol="false" tIns="0" lIns="0" bIns="0" rIns="0">
            <a:spAutoFit/>
          </a:bodyPr>
          <a:lstStyle/>
          <a:p>
            <a:pPr algn="l">
              <a:lnSpc>
                <a:spcPts val="1599"/>
              </a:lnSpc>
            </a:pPr>
            <a:r>
              <a:rPr lang="en-US" sz="1599" b="true">
                <a:solidFill>
                  <a:srgbClr val="608EBB"/>
                </a:solidFill>
                <a:latin typeface="TT Firs Neue Bold"/>
                <a:ea typeface="TT Firs Neue Bold"/>
                <a:cs typeface="TT Firs Neue Bold"/>
                <a:sym typeface="TT Firs Neue Bold"/>
              </a:rPr>
              <a:t>Family reunification permit</a:t>
            </a:r>
          </a:p>
        </p:txBody>
      </p:sp>
      <p:sp>
        <p:nvSpPr>
          <p:cNvPr name="TextBox 22" id="22"/>
          <p:cNvSpPr txBox="true"/>
          <p:nvPr/>
        </p:nvSpPr>
        <p:spPr>
          <a:xfrm rot="0">
            <a:off x="1453578" y="4074774"/>
            <a:ext cx="4713678" cy="1221606"/>
          </a:xfrm>
          <a:prstGeom prst="rect">
            <a:avLst/>
          </a:prstGeom>
        </p:spPr>
        <p:txBody>
          <a:bodyPr anchor="t" rtlCol="false" tIns="0" lIns="0" bIns="0" rIns="0">
            <a:spAutoFit/>
          </a:bodyPr>
          <a:lstStyle/>
          <a:p>
            <a:pPr algn="l">
              <a:lnSpc>
                <a:spcPts val="1961"/>
              </a:lnSpc>
            </a:pPr>
            <a:r>
              <a:rPr lang="en-US" sz="1400" spc="40">
                <a:solidFill>
                  <a:srgbClr val="000000"/>
                </a:solidFill>
                <a:latin typeface="Atkinson Hyperlegible"/>
                <a:ea typeface="Atkinson Hyperlegible"/>
                <a:cs typeface="Atkinson Hyperlegible"/>
                <a:sym typeface="Atkinson Hyperlegible"/>
              </a:rPr>
              <a:t>Normally, a family reunification permit may be granted to the spouse, cohabiting partner, or minor children of a person residing in the Faroe Islands. The residing person is either in a relationship or married to a Faroese individual.</a:t>
            </a:r>
          </a:p>
        </p:txBody>
      </p:sp>
      <p:sp>
        <p:nvSpPr>
          <p:cNvPr name="TextBox 23" id="23"/>
          <p:cNvSpPr txBox="true"/>
          <p:nvPr/>
        </p:nvSpPr>
        <p:spPr>
          <a:xfrm rot="0">
            <a:off x="1463103" y="6010161"/>
            <a:ext cx="4322727" cy="726306"/>
          </a:xfrm>
          <a:prstGeom prst="rect">
            <a:avLst/>
          </a:prstGeom>
        </p:spPr>
        <p:txBody>
          <a:bodyPr anchor="t" rtlCol="false" tIns="0" lIns="0" bIns="0" rIns="0">
            <a:spAutoFit/>
          </a:bodyPr>
          <a:lstStyle/>
          <a:p>
            <a:pPr algn="l">
              <a:lnSpc>
                <a:spcPts val="1961"/>
              </a:lnSpc>
            </a:pPr>
            <a:r>
              <a:rPr lang="en-US" sz="1400" spc="40">
                <a:solidFill>
                  <a:srgbClr val="000000"/>
                </a:solidFill>
                <a:latin typeface="Atkinson Hyperlegible"/>
                <a:ea typeface="Atkinson Hyperlegible"/>
                <a:cs typeface="Atkinson Hyperlegible"/>
                <a:sym typeface="Atkinson Hyperlegible"/>
              </a:rPr>
              <a:t>To work in the Faroe Islands, you must have found a job and a signed contract to apply for a work permit.</a:t>
            </a:r>
          </a:p>
        </p:txBody>
      </p:sp>
      <p:sp>
        <p:nvSpPr>
          <p:cNvPr name="TextBox 24" id="24"/>
          <p:cNvSpPr txBox="true"/>
          <p:nvPr/>
        </p:nvSpPr>
        <p:spPr>
          <a:xfrm rot="0">
            <a:off x="1493080" y="7147827"/>
            <a:ext cx="2842082" cy="402590"/>
          </a:xfrm>
          <a:prstGeom prst="rect">
            <a:avLst/>
          </a:prstGeom>
        </p:spPr>
        <p:txBody>
          <a:bodyPr anchor="t" rtlCol="false" tIns="0" lIns="0" bIns="0" rIns="0">
            <a:spAutoFit/>
          </a:bodyPr>
          <a:lstStyle/>
          <a:p>
            <a:pPr algn="l">
              <a:lnSpc>
                <a:spcPts val="1599"/>
              </a:lnSpc>
            </a:pPr>
            <a:r>
              <a:rPr lang="en-US" sz="1599" b="true">
                <a:solidFill>
                  <a:srgbClr val="608EBB"/>
                </a:solidFill>
                <a:latin typeface="TT Firs Neue Bold"/>
                <a:ea typeface="TT Firs Neue Bold"/>
                <a:cs typeface="TT Firs Neue Bold"/>
                <a:sym typeface="TT Firs Neue Bold"/>
              </a:rPr>
              <a:t>Accompanying family member permit</a:t>
            </a:r>
          </a:p>
        </p:txBody>
      </p:sp>
      <p:sp>
        <p:nvSpPr>
          <p:cNvPr name="TextBox 25" id="25"/>
          <p:cNvSpPr txBox="true"/>
          <p:nvPr/>
        </p:nvSpPr>
        <p:spPr>
          <a:xfrm rot="0">
            <a:off x="1502605" y="7731392"/>
            <a:ext cx="4212870" cy="973956"/>
          </a:xfrm>
          <a:prstGeom prst="rect">
            <a:avLst/>
          </a:prstGeom>
        </p:spPr>
        <p:txBody>
          <a:bodyPr anchor="t" rtlCol="false" tIns="0" lIns="0" bIns="0" rIns="0">
            <a:spAutoFit/>
          </a:bodyPr>
          <a:lstStyle/>
          <a:p>
            <a:pPr algn="l">
              <a:lnSpc>
                <a:spcPts val="1961"/>
              </a:lnSpc>
            </a:pPr>
            <a:r>
              <a:rPr lang="en-US" sz="1400" spc="40">
                <a:solidFill>
                  <a:srgbClr val="000000"/>
                </a:solidFill>
                <a:latin typeface="Atkinson Hyperlegible"/>
                <a:ea typeface="Atkinson Hyperlegible"/>
                <a:cs typeface="Atkinson Hyperlegible"/>
                <a:sym typeface="Atkinson Hyperlegible"/>
              </a:rPr>
              <a:t>Family members of a work permit holder can apply for an accompanying family-member permit to live and work in the Faroe Islands, provided that the sponsor meets the financial support requirement. </a:t>
            </a:r>
          </a:p>
        </p:txBody>
      </p:sp>
      <p:sp>
        <p:nvSpPr>
          <p:cNvPr name="TextBox 26" id="26"/>
          <p:cNvSpPr txBox="true"/>
          <p:nvPr/>
        </p:nvSpPr>
        <p:spPr>
          <a:xfrm rot="0">
            <a:off x="10969951" y="2687697"/>
            <a:ext cx="5797670" cy="404740"/>
          </a:xfrm>
          <a:prstGeom prst="rect">
            <a:avLst/>
          </a:prstGeom>
        </p:spPr>
        <p:txBody>
          <a:bodyPr anchor="t" rtlCol="false" tIns="0" lIns="0" bIns="0" rIns="0">
            <a:spAutoFit/>
          </a:bodyPr>
          <a:lstStyle/>
          <a:p>
            <a:pPr algn="ctr">
              <a:lnSpc>
                <a:spcPts val="3329"/>
              </a:lnSpc>
            </a:pPr>
            <a:r>
              <a:rPr lang="en-US" b="true" sz="2377" spc="69">
                <a:solidFill>
                  <a:srgbClr val="000000"/>
                </a:solidFill>
                <a:latin typeface="Atkinson Hyperlegible Bold"/>
                <a:ea typeface="Atkinson Hyperlegible Bold"/>
                <a:cs typeface="Atkinson Hyperlegible Bold"/>
                <a:sym typeface="Atkinson Hyperlegible Bold"/>
              </a:rPr>
              <a:t>Let’s speak the same language</a:t>
            </a:r>
          </a:p>
        </p:txBody>
      </p:sp>
      <p:sp>
        <p:nvSpPr>
          <p:cNvPr name="TextBox 27" id="27"/>
          <p:cNvSpPr txBox="true"/>
          <p:nvPr/>
        </p:nvSpPr>
        <p:spPr>
          <a:xfrm rot="0">
            <a:off x="10871672" y="6647465"/>
            <a:ext cx="5895949" cy="1777329"/>
          </a:xfrm>
          <a:prstGeom prst="rect">
            <a:avLst/>
          </a:prstGeom>
        </p:spPr>
        <p:txBody>
          <a:bodyPr anchor="t" rtlCol="false" tIns="0" lIns="0" bIns="0" rIns="0">
            <a:spAutoFit/>
          </a:bodyPr>
          <a:lstStyle/>
          <a:p>
            <a:pPr algn="l">
              <a:lnSpc>
                <a:spcPts val="2374"/>
              </a:lnSpc>
            </a:pPr>
            <a:r>
              <a:rPr lang="en-US" sz="1696" spc="16">
                <a:solidFill>
                  <a:srgbClr val="000000"/>
                </a:solidFill>
                <a:latin typeface="Atkinson Hyperlegible"/>
                <a:ea typeface="Atkinson Hyperlegible"/>
                <a:cs typeface="Atkinson Hyperlegible"/>
                <a:sym typeface="Atkinson Hyperlegible"/>
              </a:rPr>
              <a:t>People often refer to a family visa or work visa, but these terms don’t officially exist. The word visa generally refers to permission to enter a country — for example, some countries require you to apply for a tourist visa before arrival. A permit, on the other hand, authorizes you to live and work in a country for a longer period.</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1F6F9"/>
        </a:solidFill>
      </p:bgPr>
    </p:bg>
    <p:spTree>
      <p:nvGrpSpPr>
        <p:cNvPr id="1" name=""/>
        <p:cNvGrpSpPr/>
        <p:nvPr/>
      </p:nvGrpSpPr>
      <p:grpSpPr>
        <a:xfrm>
          <a:off x="0" y="0"/>
          <a:ext cx="0" cy="0"/>
          <a:chOff x="0" y="0"/>
          <a:chExt cx="0" cy="0"/>
        </a:xfrm>
      </p:grpSpPr>
      <p:sp>
        <p:nvSpPr>
          <p:cNvPr name="Freeform 2" id="2"/>
          <p:cNvSpPr/>
          <p:nvPr/>
        </p:nvSpPr>
        <p:spPr>
          <a:xfrm flipH="false" flipV="false" rot="0">
            <a:off x="9753600" y="2914204"/>
            <a:ext cx="3378013" cy="1425468"/>
          </a:xfrm>
          <a:custGeom>
            <a:avLst/>
            <a:gdLst/>
            <a:ahLst/>
            <a:cxnLst/>
            <a:rect r="r" b="b" t="t" l="l"/>
            <a:pathLst>
              <a:path h="1425468" w="3378013">
                <a:moveTo>
                  <a:pt x="0" y="0"/>
                </a:moveTo>
                <a:lnTo>
                  <a:pt x="3378013" y="0"/>
                </a:lnTo>
                <a:lnTo>
                  <a:pt x="3378013" y="1425468"/>
                </a:lnTo>
                <a:lnTo>
                  <a:pt x="0" y="142546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9753600" y="3387464"/>
            <a:ext cx="6666180" cy="6115377"/>
          </a:xfrm>
          <a:custGeom>
            <a:avLst/>
            <a:gdLst/>
            <a:ahLst/>
            <a:cxnLst/>
            <a:rect r="r" b="b" t="t" l="l"/>
            <a:pathLst>
              <a:path h="6115377" w="6666180">
                <a:moveTo>
                  <a:pt x="0" y="0"/>
                </a:moveTo>
                <a:lnTo>
                  <a:pt x="6666180" y="0"/>
                </a:lnTo>
                <a:lnTo>
                  <a:pt x="6666180" y="6115378"/>
                </a:lnTo>
                <a:lnTo>
                  <a:pt x="0" y="611537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9928443" y="3611484"/>
            <a:ext cx="6298264" cy="5550611"/>
          </a:xfrm>
          <a:custGeom>
            <a:avLst/>
            <a:gdLst/>
            <a:ahLst/>
            <a:cxnLst/>
            <a:rect r="r" b="b" t="t" l="l"/>
            <a:pathLst>
              <a:path h="5550611" w="6298264">
                <a:moveTo>
                  <a:pt x="0" y="0"/>
                </a:moveTo>
                <a:lnTo>
                  <a:pt x="6298264" y="0"/>
                </a:lnTo>
                <a:lnTo>
                  <a:pt x="6298264" y="5550610"/>
                </a:lnTo>
                <a:lnTo>
                  <a:pt x="0" y="555061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0053666" y="7513804"/>
            <a:ext cx="6128634" cy="1523003"/>
          </a:xfrm>
          <a:custGeom>
            <a:avLst/>
            <a:gdLst/>
            <a:ahLst/>
            <a:cxnLst/>
            <a:rect r="r" b="b" t="t" l="l"/>
            <a:pathLst>
              <a:path h="1523003" w="6128634">
                <a:moveTo>
                  <a:pt x="0" y="0"/>
                </a:moveTo>
                <a:lnTo>
                  <a:pt x="6128634" y="0"/>
                </a:lnTo>
                <a:lnTo>
                  <a:pt x="6128634" y="1523003"/>
                </a:lnTo>
                <a:lnTo>
                  <a:pt x="0" y="152300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6" id="6"/>
          <p:cNvGrpSpPr/>
          <p:nvPr/>
        </p:nvGrpSpPr>
        <p:grpSpPr>
          <a:xfrm rot="0">
            <a:off x="0" y="9843840"/>
            <a:ext cx="18288000" cy="443160"/>
            <a:chOff x="0" y="0"/>
            <a:chExt cx="4816593" cy="116717"/>
          </a:xfrm>
        </p:grpSpPr>
        <p:sp>
          <p:nvSpPr>
            <p:cNvPr name="Freeform 7" id="7"/>
            <p:cNvSpPr/>
            <p:nvPr/>
          </p:nvSpPr>
          <p:spPr>
            <a:xfrm flipH="false" flipV="false" rot="0">
              <a:off x="0" y="0"/>
              <a:ext cx="4816592" cy="116717"/>
            </a:xfrm>
            <a:custGeom>
              <a:avLst/>
              <a:gdLst/>
              <a:ahLst/>
              <a:cxnLst/>
              <a:rect r="r" b="b" t="t" l="l"/>
              <a:pathLst>
                <a:path h="116717" w="4816592">
                  <a:moveTo>
                    <a:pt x="0" y="0"/>
                  </a:moveTo>
                  <a:lnTo>
                    <a:pt x="4816592" y="0"/>
                  </a:lnTo>
                  <a:lnTo>
                    <a:pt x="4816592" y="116717"/>
                  </a:lnTo>
                  <a:lnTo>
                    <a:pt x="0" y="116717"/>
                  </a:lnTo>
                  <a:close/>
                </a:path>
              </a:pathLst>
            </a:custGeom>
            <a:solidFill>
              <a:srgbClr val="608EBB"/>
            </a:solidFill>
          </p:spPr>
        </p:sp>
        <p:sp>
          <p:nvSpPr>
            <p:cNvPr name="TextBox 8" id="8"/>
            <p:cNvSpPr txBox="true"/>
            <p:nvPr/>
          </p:nvSpPr>
          <p:spPr>
            <a:xfrm>
              <a:off x="0" y="38100"/>
              <a:ext cx="4816593" cy="78617"/>
            </a:xfrm>
            <a:prstGeom prst="rect">
              <a:avLst/>
            </a:prstGeom>
          </p:spPr>
          <p:txBody>
            <a:bodyPr anchor="ctr" rtlCol="false" tIns="50800" lIns="50800" bIns="50800" rIns="50800"/>
            <a:lstStyle/>
            <a:p>
              <a:pPr algn="ctr">
                <a:lnSpc>
                  <a:spcPts val="2402"/>
                </a:lnSpc>
              </a:pPr>
            </a:p>
          </p:txBody>
        </p:sp>
      </p:grpSp>
      <p:sp>
        <p:nvSpPr>
          <p:cNvPr name="Freeform 9" id="9"/>
          <p:cNvSpPr/>
          <p:nvPr/>
        </p:nvSpPr>
        <p:spPr>
          <a:xfrm flipH="false" flipV="false" rot="0">
            <a:off x="10341806" y="7750317"/>
            <a:ext cx="487326" cy="487326"/>
          </a:xfrm>
          <a:custGeom>
            <a:avLst/>
            <a:gdLst/>
            <a:ahLst/>
            <a:cxnLst/>
            <a:rect r="r" b="b" t="t" l="l"/>
            <a:pathLst>
              <a:path h="487326" w="487326">
                <a:moveTo>
                  <a:pt x="0" y="0"/>
                </a:moveTo>
                <a:lnTo>
                  <a:pt x="487326" y="0"/>
                </a:lnTo>
                <a:lnTo>
                  <a:pt x="487326" y="487325"/>
                </a:lnTo>
                <a:lnTo>
                  <a:pt x="0" y="48732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0" id="10"/>
          <p:cNvSpPr/>
          <p:nvPr/>
        </p:nvSpPr>
        <p:spPr>
          <a:xfrm flipH="false" flipV="true" rot="0">
            <a:off x="1153464" y="1037641"/>
            <a:ext cx="349140" cy="349140"/>
          </a:xfrm>
          <a:custGeom>
            <a:avLst/>
            <a:gdLst/>
            <a:ahLst/>
            <a:cxnLst/>
            <a:rect r="r" b="b" t="t" l="l"/>
            <a:pathLst>
              <a:path h="349140" w="349140">
                <a:moveTo>
                  <a:pt x="0" y="349141"/>
                </a:moveTo>
                <a:lnTo>
                  <a:pt x="349141" y="349141"/>
                </a:lnTo>
                <a:lnTo>
                  <a:pt x="349141" y="0"/>
                </a:lnTo>
                <a:lnTo>
                  <a:pt x="0" y="0"/>
                </a:lnTo>
                <a:lnTo>
                  <a:pt x="0" y="349141"/>
                </a:lnTo>
                <a:close/>
              </a:path>
            </a:pathLst>
          </a:custGeom>
          <a:blipFill>
            <a:blip r:embed="rId12">
              <a:extLst>
                <a:ext uri="{96DAC541-7B7A-43D3-8B79-37D633B846F1}">
                  <asvg:svgBlip xmlns:asvg="http://schemas.microsoft.com/office/drawing/2016/SVG/main" r:embed="rId13"/>
                </a:ext>
              </a:extLst>
            </a:blip>
            <a:stretch>
              <a:fillRect l="0" t="0" r="0" b="0"/>
            </a:stretch>
          </a:blipFill>
        </p:spPr>
      </p:sp>
      <p:grpSp>
        <p:nvGrpSpPr>
          <p:cNvPr name="Group 11" id="11"/>
          <p:cNvGrpSpPr/>
          <p:nvPr/>
        </p:nvGrpSpPr>
        <p:grpSpPr>
          <a:xfrm rot="0">
            <a:off x="15404180" y="1037641"/>
            <a:ext cx="1855120" cy="953506"/>
            <a:chOff x="0" y="0"/>
            <a:chExt cx="7279818" cy="3741725"/>
          </a:xfrm>
        </p:grpSpPr>
        <p:sp>
          <p:nvSpPr>
            <p:cNvPr name="Freeform 12" id="12"/>
            <p:cNvSpPr/>
            <p:nvPr/>
          </p:nvSpPr>
          <p:spPr>
            <a:xfrm flipH="false" flipV="false" rot="0">
              <a:off x="0" y="0"/>
              <a:ext cx="7279767" cy="3741674"/>
            </a:xfrm>
            <a:custGeom>
              <a:avLst/>
              <a:gdLst/>
              <a:ahLst/>
              <a:cxnLst/>
              <a:rect r="r" b="b" t="t" l="l"/>
              <a:pathLst>
                <a:path h="3741674" w="7279767">
                  <a:moveTo>
                    <a:pt x="0" y="0"/>
                  </a:moveTo>
                  <a:lnTo>
                    <a:pt x="7279767" y="0"/>
                  </a:lnTo>
                  <a:lnTo>
                    <a:pt x="7279767" y="3741674"/>
                  </a:lnTo>
                  <a:lnTo>
                    <a:pt x="0" y="3741674"/>
                  </a:lnTo>
                  <a:lnTo>
                    <a:pt x="0" y="0"/>
                  </a:lnTo>
                  <a:close/>
                </a:path>
              </a:pathLst>
            </a:custGeom>
            <a:blipFill>
              <a:blip r:embed="rId14"/>
              <a:stretch>
                <a:fillRect l="0" t="-147" r="0" b="-149"/>
              </a:stretch>
            </a:blipFill>
          </p:spPr>
        </p:sp>
      </p:grpSp>
      <p:sp>
        <p:nvSpPr>
          <p:cNvPr name="Freeform 13" id="13"/>
          <p:cNvSpPr/>
          <p:nvPr/>
        </p:nvSpPr>
        <p:spPr>
          <a:xfrm flipH="false" flipV="false" rot="0">
            <a:off x="14226988" y="3963584"/>
            <a:ext cx="1827116" cy="1862942"/>
          </a:xfrm>
          <a:custGeom>
            <a:avLst/>
            <a:gdLst/>
            <a:ahLst/>
            <a:cxnLst/>
            <a:rect r="r" b="b" t="t" l="l"/>
            <a:pathLst>
              <a:path h="1862942" w="1827116">
                <a:moveTo>
                  <a:pt x="0" y="0"/>
                </a:moveTo>
                <a:lnTo>
                  <a:pt x="1827116" y="0"/>
                </a:lnTo>
                <a:lnTo>
                  <a:pt x="1827116" y="1862941"/>
                </a:lnTo>
                <a:lnTo>
                  <a:pt x="0" y="1862941"/>
                </a:lnTo>
                <a:lnTo>
                  <a:pt x="0" y="0"/>
                </a:lnTo>
                <a:close/>
              </a:path>
            </a:pathLst>
          </a:custGeom>
          <a:blipFill>
            <a:blip r:embed="rId15"/>
            <a:stretch>
              <a:fillRect l="-234558" t="-419164" r="-132527" b="-167990"/>
            </a:stretch>
          </a:blipFill>
        </p:spPr>
      </p:sp>
      <p:sp>
        <p:nvSpPr>
          <p:cNvPr name="TextBox 14" id="14"/>
          <p:cNvSpPr txBox="true"/>
          <p:nvPr/>
        </p:nvSpPr>
        <p:spPr>
          <a:xfrm rot="0">
            <a:off x="9875640" y="3228799"/>
            <a:ext cx="2900859" cy="142582"/>
          </a:xfrm>
          <a:prstGeom prst="rect">
            <a:avLst/>
          </a:prstGeom>
        </p:spPr>
        <p:txBody>
          <a:bodyPr anchor="t" rtlCol="false" tIns="0" lIns="0" bIns="0" rIns="0">
            <a:spAutoFit/>
          </a:bodyPr>
          <a:lstStyle/>
          <a:p>
            <a:pPr algn="l">
              <a:lnSpc>
                <a:spcPts val="1249"/>
              </a:lnSpc>
            </a:pPr>
            <a:r>
              <a:rPr lang="en-US" sz="1249" b="true">
                <a:solidFill>
                  <a:srgbClr val="F1F6F9"/>
                </a:solidFill>
                <a:latin typeface="TT Firs Neue Bold"/>
                <a:ea typeface="TT Firs Neue Bold"/>
                <a:cs typeface="TT Firs Neue Bold"/>
                <a:sym typeface="TT Firs Neue Bold"/>
              </a:rPr>
              <a:t>Permanent Residence permits</a:t>
            </a:r>
          </a:p>
        </p:txBody>
      </p:sp>
      <p:sp>
        <p:nvSpPr>
          <p:cNvPr name="TextBox 15" id="15"/>
          <p:cNvSpPr txBox="true"/>
          <p:nvPr/>
        </p:nvSpPr>
        <p:spPr>
          <a:xfrm rot="0">
            <a:off x="10030456" y="4045717"/>
            <a:ext cx="4326083" cy="142582"/>
          </a:xfrm>
          <a:prstGeom prst="rect">
            <a:avLst/>
          </a:prstGeom>
        </p:spPr>
        <p:txBody>
          <a:bodyPr anchor="t" rtlCol="false" tIns="0" lIns="0" bIns="0" rIns="0">
            <a:spAutoFit/>
          </a:bodyPr>
          <a:lstStyle/>
          <a:p>
            <a:pPr algn="l">
              <a:lnSpc>
                <a:spcPts val="1249"/>
              </a:lnSpc>
            </a:pPr>
            <a:r>
              <a:rPr lang="en-US" sz="1249" b="true">
                <a:solidFill>
                  <a:srgbClr val="99B973"/>
                </a:solidFill>
                <a:latin typeface="TT Firs Neue Bold"/>
                <a:ea typeface="TT Firs Neue Bold"/>
                <a:cs typeface="TT Firs Neue Bold"/>
                <a:sym typeface="TT Firs Neue Bold"/>
              </a:rPr>
              <a:t>If you have a family reunification permit</a:t>
            </a:r>
          </a:p>
        </p:txBody>
      </p:sp>
      <p:sp>
        <p:nvSpPr>
          <p:cNvPr name="TextBox 16" id="16"/>
          <p:cNvSpPr txBox="true"/>
          <p:nvPr/>
        </p:nvSpPr>
        <p:spPr>
          <a:xfrm rot="0">
            <a:off x="10139152" y="4330356"/>
            <a:ext cx="4102870" cy="1327856"/>
          </a:xfrm>
          <a:prstGeom prst="rect">
            <a:avLst/>
          </a:prstGeom>
        </p:spPr>
        <p:txBody>
          <a:bodyPr anchor="t" rtlCol="false" tIns="0" lIns="0" bIns="0" rIns="0">
            <a:spAutoFit/>
          </a:bodyPr>
          <a:lstStyle/>
          <a:p>
            <a:pPr algn="l" marL="561294" indent="-187098" lvl="2">
              <a:lnSpc>
                <a:spcPts val="1748"/>
              </a:lnSpc>
              <a:buFont typeface="Arial"/>
              <a:buChar char="⚬"/>
            </a:pPr>
            <a:r>
              <a:rPr lang="en-US" sz="1248" spc="36">
                <a:solidFill>
                  <a:srgbClr val="000000"/>
                </a:solidFill>
                <a:latin typeface="Atkinson Hyperlegible"/>
                <a:ea typeface="Atkinson Hyperlegible"/>
                <a:cs typeface="Atkinson Hyperlegible"/>
                <a:sym typeface="Atkinson Hyperlegible"/>
              </a:rPr>
              <a:t>Live continuously in the Faroe Islands for </a:t>
            </a:r>
            <a:r>
              <a:rPr lang="en-US" b="true" sz="1248" spc="36">
                <a:solidFill>
                  <a:srgbClr val="000000"/>
                </a:solidFill>
                <a:latin typeface="Atkinson Hyperlegible Bold"/>
                <a:ea typeface="Atkinson Hyperlegible Bold"/>
                <a:cs typeface="Atkinson Hyperlegible Bold"/>
                <a:sym typeface="Atkinson Hyperlegible Bold"/>
              </a:rPr>
              <a:t>3 years</a:t>
            </a:r>
            <a:r>
              <a:rPr lang="en-US" sz="1248" spc="36">
                <a:solidFill>
                  <a:srgbClr val="000000"/>
                </a:solidFill>
                <a:latin typeface="Atkinson Hyperlegible"/>
                <a:ea typeface="Atkinson Hyperlegible"/>
                <a:cs typeface="Atkinson Hyperlegible"/>
                <a:sym typeface="Atkinson Hyperlegible"/>
              </a:rPr>
              <a:t>.</a:t>
            </a:r>
          </a:p>
          <a:p>
            <a:pPr algn="l" marL="561294" indent="-187098" lvl="2">
              <a:lnSpc>
                <a:spcPts val="1748"/>
              </a:lnSpc>
              <a:buFont typeface="Arial"/>
              <a:buChar char="⚬"/>
            </a:pPr>
            <a:r>
              <a:rPr lang="en-US" sz="1248" spc="36">
                <a:solidFill>
                  <a:srgbClr val="000000"/>
                </a:solidFill>
                <a:latin typeface="Atkinson Hyperlegible"/>
                <a:ea typeface="Atkinson Hyperlegible"/>
                <a:cs typeface="Atkinson Hyperlegible"/>
                <a:sym typeface="Atkinson Hyperlegible"/>
              </a:rPr>
              <a:t>Pass a test in Faroese as a Second Language.</a:t>
            </a:r>
          </a:p>
          <a:p>
            <a:pPr algn="l" marL="561294" indent="-187098" lvl="2">
              <a:lnSpc>
                <a:spcPts val="1748"/>
              </a:lnSpc>
              <a:buFont typeface="Arial"/>
              <a:buChar char="⚬"/>
            </a:pPr>
            <a:r>
              <a:rPr lang="en-US" sz="1248" spc="36">
                <a:solidFill>
                  <a:srgbClr val="000000"/>
                </a:solidFill>
                <a:latin typeface="Atkinson Hyperlegible"/>
                <a:ea typeface="Atkinson Hyperlegible"/>
                <a:cs typeface="Atkinson Hyperlegible"/>
                <a:sym typeface="Atkinson Hyperlegible"/>
              </a:rPr>
              <a:t>Attend an integration course and integration consultation.</a:t>
            </a:r>
          </a:p>
          <a:p>
            <a:pPr algn="l" marL="561294" indent="-187098" lvl="2">
              <a:lnSpc>
                <a:spcPts val="1748"/>
              </a:lnSpc>
            </a:pPr>
          </a:p>
        </p:txBody>
      </p:sp>
      <p:sp>
        <p:nvSpPr>
          <p:cNvPr name="TextBox 17" id="17"/>
          <p:cNvSpPr txBox="true"/>
          <p:nvPr/>
        </p:nvSpPr>
        <p:spPr>
          <a:xfrm rot="0">
            <a:off x="10027549" y="5690749"/>
            <a:ext cx="4326083" cy="142582"/>
          </a:xfrm>
          <a:prstGeom prst="rect">
            <a:avLst/>
          </a:prstGeom>
        </p:spPr>
        <p:txBody>
          <a:bodyPr anchor="t" rtlCol="false" tIns="0" lIns="0" bIns="0" rIns="0">
            <a:spAutoFit/>
          </a:bodyPr>
          <a:lstStyle/>
          <a:p>
            <a:pPr algn="l">
              <a:lnSpc>
                <a:spcPts val="1249"/>
              </a:lnSpc>
            </a:pPr>
            <a:r>
              <a:rPr lang="en-US" sz="1249" b="true">
                <a:solidFill>
                  <a:srgbClr val="99B973"/>
                </a:solidFill>
                <a:latin typeface="TT Firs Neue Bold"/>
                <a:ea typeface="TT Firs Neue Bold"/>
                <a:cs typeface="TT Firs Neue Bold"/>
                <a:sym typeface="TT Firs Neue Bold"/>
              </a:rPr>
              <a:t>If you have a work permit</a:t>
            </a:r>
          </a:p>
        </p:txBody>
      </p:sp>
      <p:sp>
        <p:nvSpPr>
          <p:cNvPr name="TextBox 18" id="18"/>
          <p:cNvSpPr txBox="true"/>
          <p:nvPr/>
        </p:nvSpPr>
        <p:spPr>
          <a:xfrm rot="0">
            <a:off x="10139152" y="5977935"/>
            <a:ext cx="6043145" cy="1311247"/>
          </a:xfrm>
          <a:prstGeom prst="rect">
            <a:avLst/>
          </a:prstGeom>
        </p:spPr>
        <p:txBody>
          <a:bodyPr anchor="t" rtlCol="false" tIns="0" lIns="0" bIns="0" rIns="0">
            <a:spAutoFit/>
          </a:bodyPr>
          <a:lstStyle/>
          <a:p>
            <a:pPr algn="l" marL="561295" indent="-187098" lvl="2">
              <a:lnSpc>
                <a:spcPts val="1748"/>
              </a:lnSpc>
              <a:buFont typeface="Arial"/>
              <a:buChar char="⚬"/>
            </a:pPr>
            <a:r>
              <a:rPr lang="en-US" sz="1248" spc="36">
                <a:solidFill>
                  <a:srgbClr val="000000"/>
                </a:solidFill>
                <a:latin typeface="Atkinson Hyperlegible"/>
                <a:ea typeface="Atkinson Hyperlegible"/>
                <a:cs typeface="Atkinson Hyperlegible"/>
                <a:sym typeface="Atkinson Hyperlegible"/>
              </a:rPr>
              <a:t>Live and work continuously in the same type of industry in the Faroe Islands for </a:t>
            </a:r>
            <a:r>
              <a:rPr lang="en-US" b="true" sz="1248" spc="36">
                <a:solidFill>
                  <a:srgbClr val="000000"/>
                </a:solidFill>
                <a:latin typeface="Atkinson Hyperlegible Bold"/>
                <a:ea typeface="Atkinson Hyperlegible Bold"/>
                <a:cs typeface="Atkinson Hyperlegible Bold"/>
                <a:sym typeface="Atkinson Hyperlegible Bold"/>
              </a:rPr>
              <a:t>7 years</a:t>
            </a:r>
            <a:r>
              <a:rPr lang="en-US" sz="1248" spc="36">
                <a:solidFill>
                  <a:srgbClr val="000000"/>
                </a:solidFill>
                <a:latin typeface="Atkinson Hyperlegible"/>
                <a:ea typeface="Atkinson Hyperlegible"/>
                <a:cs typeface="Atkinson Hyperlegible"/>
                <a:sym typeface="Atkinson Hyperlegible"/>
              </a:rPr>
              <a:t>.</a:t>
            </a:r>
          </a:p>
          <a:p>
            <a:pPr algn="l" marL="561295" indent="-187098" lvl="2">
              <a:lnSpc>
                <a:spcPts val="1748"/>
              </a:lnSpc>
              <a:buFont typeface="Arial"/>
              <a:buChar char="⚬"/>
            </a:pPr>
            <a:r>
              <a:rPr lang="en-US" sz="1248" spc="36">
                <a:solidFill>
                  <a:srgbClr val="000000"/>
                </a:solidFill>
                <a:latin typeface="Atkinson Hyperlegible"/>
                <a:ea typeface="Atkinson Hyperlegible"/>
                <a:cs typeface="Atkinson Hyperlegible"/>
                <a:sym typeface="Atkinson Hyperlegible"/>
              </a:rPr>
              <a:t>Pass a test in Faroese as a Second Language.</a:t>
            </a:r>
          </a:p>
          <a:p>
            <a:pPr algn="l" marL="561295" indent="-187098" lvl="2">
              <a:lnSpc>
                <a:spcPts val="1748"/>
              </a:lnSpc>
              <a:buFont typeface="Arial"/>
              <a:buChar char="⚬"/>
            </a:pPr>
            <a:r>
              <a:rPr lang="en-US" sz="1248" spc="36">
                <a:solidFill>
                  <a:srgbClr val="000000"/>
                </a:solidFill>
                <a:latin typeface="Atkinson Hyperlegible"/>
                <a:ea typeface="Atkinson Hyperlegible"/>
                <a:cs typeface="Atkinson Hyperlegible"/>
                <a:sym typeface="Atkinson Hyperlegible"/>
              </a:rPr>
              <a:t>Attend an integration course and integration consultation.</a:t>
            </a:r>
          </a:p>
          <a:p>
            <a:pPr algn="l" marL="561295" indent="-187098" lvl="2">
              <a:lnSpc>
                <a:spcPts val="1748"/>
              </a:lnSpc>
              <a:buFont typeface="Arial"/>
              <a:buChar char="⚬"/>
            </a:pPr>
            <a:r>
              <a:rPr lang="en-US" sz="1248" spc="36">
                <a:solidFill>
                  <a:srgbClr val="000000"/>
                </a:solidFill>
                <a:latin typeface="Atkinson Hyperlegible"/>
                <a:ea typeface="Atkinson Hyperlegible"/>
                <a:cs typeface="Atkinson Hyperlegible"/>
                <a:sym typeface="Atkinson Hyperlegible"/>
              </a:rPr>
              <a:t>Have no criminal record or significant public debt</a:t>
            </a:r>
          </a:p>
          <a:p>
            <a:pPr algn="l" marL="561295" indent="-187098" lvl="2">
              <a:lnSpc>
                <a:spcPts val="1748"/>
              </a:lnSpc>
            </a:pPr>
          </a:p>
        </p:txBody>
      </p:sp>
      <p:sp>
        <p:nvSpPr>
          <p:cNvPr name="TextBox 19" id="19"/>
          <p:cNvSpPr txBox="true"/>
          <p:nvPr/>
        </p:nvSpPr>
        <p:spPr>
          <a:xfrm rot="0">
            <a:off x="11044643" y="7965404"/>
            <a:ext cx="4345685" cy="884354"/>
          </a:xfrm>
          <a:prstGeom prst="rect">
            <a:avLst/>
          </a:prstGeom>
        </p:spPr>
        <p:txBody>
          <a:bodyPr anchor="t" rtlCol="false" tIns="0" lIns="0" bIns="0" rIns="0">
            <a:spAutoFit/>
          </a:bodyPr>
          <a:lstStyle/>
          <a:p>
            <a:pPr algn="just">
              <a:lnSpc>
                <a:spcPts val="1748"/>
              </a:lnSpc>
            </a:pPr>
            <a:r>
              <a:rPr lang="en-US" sz="1248" spc="36">
                <a:solidFill>
                  <a:srgbClr val="000000"/>
                </a:solidFill>
                <a:latin typeface="Atkinson Hyperlegible"/>
                <a:ea typeface="Atkinson Hyperlegible"/>
                <a:cs typeface="Atkinson Hyperlegible"/>
                <a:sym typeface="Atkinson Hyperlegible"/>
              </a:rPr>
              <a:t>The information provided about permits is general. It is important that you read the specific requirements for each type of permit. For more details, please visit www.utlendingastovan.fo</a:t>
            </a:r>
          </a:p>
        </p:txBody>
      </p:sp>
      <p:sp>
        <p:nvSpPr>
          <p:cNvPr name="TextBox 20" id="20"/>
          <p:cNvSpPr txBox="true"/>
          <p:nvPr/>
        </p:nvSpPr>
        <p:spPr>
          <a:xfrm rot="0">
            <a:off x="11044643" y="7795046"/>
            <a:ext cx="562854" cy="142582"/>
          </a:xfrm>
          <a:prstGeom prst="rect">
            <a:avLst/>
          </a:prstGeom>
        </p:spPr>
        <p:txBody>
          <a:bodyPr anchor="t" rtlCol="false" tIns="0" lIns="0" bIns="0" rIns="0">
            <a:spAutoFit/>
          </a:bodyPr>
          <a:lstStyle/>
          <a:p>
            <a:pPr algn="l">
              <a:lnSpc>
                <a:spcPts val="1249"/>
              </a:lnSpc>
            </a:pPr>
            <a:r>
              <a:rPr lang="en-US" sz="1249" b="true">
                <a:solidFill>
                  <a:srgbClr val="99C5FF"/>
                </a:solidFill>
                <a:latin typeface="TT Firs Neue Bold"/>
                <a:ea typeface="TT Firs Neue Bold"/>
                <a:cs typeface="TT Firs Neue Bold"/>
                <a:sym typeface="TT Firs Neue Bold"/>
              </a:rPr>
              <a:t>Note.</a:t>
            </a:r>
          </a:p>
        </p:txBody>
      </p:sp>
      <p:sp>
        <p:nvSpPr>
          <p:cNvPr name="TextBox 21" id="21"/>
          <p:cNvSpPr txBox="true"/>
          <p:nvPr/>
        </p:nvSpPr>
        <p:spPr>
          <a:xfrm rot="0">
            <a:off x="1404058" y="1748397"/>
            <a:ext cx="9845340" cy="824809"/>
          </a:xfrm>
          <a:prstGeom prst="rect">
            <a:avLst/>
          </a:prstGeom>
        </p:spPr>
        <p:txBody>
          <a:bodyPr anchor="t" rtlCol="false" tIns="0" lIns="0" bIns="0" rIns="0">
            <a:spAutoFit/>
          </a:bodyPr>
          <a:lstStyle/>
          <a:p>
            <a:pPr algn="l">
              <a:lnSpc>
                <a:spcPts val="2261"/>
              </a:lnSpc>
            </a:pPr>
            <a:r>
              <a:rPr lang="en-US" sz="1616" spc="48">
                <a:solidFill>
                  <a:srgbClr val="000000"/>
                </a:solidFill>
                <a:latin typeface="Atkinson Hyperlegible"/>
                <a:ea typeface="Atkinson Hyperlegible"/>
                <a:cs typeface="Atkinson Hyperlegible"/>
                <a:sym typeface="Atkinson Hyperlegible"/>
              </a:rPr>
              <a:t>A permanent residence permit allows you to live in the Faroe Islands indefinitely. You no longer need to renew your permit every year or continue meeting the requirements that applied to your original family reunification or work permit.</a:t>
            </a:r>
          </a:p>
        </p:txBody>
      </p:sp>
      <p:sp>
        <p:nvSpPr>
          <p:cNvPr name="TextBox 22" id="22"/>
          <p:cNvSpPr txBox="true"/>
          <p:nvPr/>
        </p:nvSpPr>
        <p:spPr>
          <a:xfrm rot="0">
            <a:off x="1404058" y="1327254"/>
            <a:ext cx="1315492" cy="351859"/>
          </a:xfrm>
          <a:prstGeom prst="rect">
            <a:avLst/>
          </a:prstGeom>
        </p:spPr>
        <p:txBody>
          <a:bodyPr anchor="t" rtlCol="false" tIns="0" lIns="0" bIns="0" rIns="0">
            <a:spAutoFit/>
          </a:bodyPr>
          <a:lstStyle/>
          <a:p>
            <a:pPr algn="l">
              <a:lnSpc>
                <a:spcPts val="2602"/>
              </a:lnSpc>
            </a:pPr>
            <a:r>
              <a:rPr lang="en-US" sz="2602" b="true">
                <a:solidFill>
                  <a:srgbClr val="608EBB"/>
                </a:solidFill>
                <a:latin typeface="TT Firs Neue Bold"/>
                <a:ea typeface="TT Firs Neue Bold"/>
                <a:cs typeface="TT Firs Neue Bold"/>
                <a:sym typeface="TT Firs Neue Bold"/>
              </a:rPr>
              <a:t>Permits</a:t>
            </a:r>
          </a:p>
        </p:txBody>
      </p:sp>
      <p:sp>
        <p:nvSpPr>
          <p:cNvPr name="Freeform 23" id="23"/>
          <p:cNvSpPr/>
          <p:nvPr/>
        </p:nvSpPr>
        <p:spPr>
          <a:xfrm flipH="false" flipV="false" rot="0">
            <a:off x="1677771" y="4188299"/>
            <a:ext cx="7145650" cy="2969596"/>
          </a:xfrm>
          <a:custGeom>
            <a:avLst/>
            <a:gdLst/>
            <a:ahLst/>
            <a:cxnLst/>
            <a:rect r="r" b="b" t="t" l="l"/>
            <a:pathLst>
              <a:path h="2969596" w="7145650">
                <a:moveTo>
                  <a:pt x="0" y="0"/>
                </a:moveTo>
                <a:lnTo>
                  <a:pt x="7145650" y="0"/>
                </a:lnTo>
                <a:lnTo>
                  <a:pt x="7145650" y="2969596"/>
                </a:lnTo>
                <a:lnTo>
                  <a:pt x="0" y="2969596"/>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TextBox 24" id="24"/>
          <p:cNvSpPr txBox="true"/>
          <p:nvPr/>
        </p:nvSpPr>
        <p:spPr>
          <a:xfrm rot="0">
            <a:off x="1677771" y="4912630"/>
            <a:ext cx="6982807" cy="1544670"/>
          </a:xfrm>
          <a:prstGeom prst="rect">
            <a:avLst/>
          </a:prstGeom>
        </p:spPr>
        <p:txBody>
          <a:bodyPr anchor="t" rtlCol="false" tIns="0" lIns="0" bIns="0" rIns="0">
            <a:spAutoFit/>
          </a:bodyPr>
          <a:lstStyle/>
          <a:p>
            <a:pPr algn="just">
              <a:lnSpc>
                <a:spcPts val="3063"/>
              </a:lnSpc>
              <a:spcBef>
                <a:spcPct val="0"/>
              </a:spcBef>
            </a:pPr>
            <a:r>
              <a:rPr lang="en-US" b="true" sz="3063">
                <a:solidFill>
                  <a:srgbClr val="000000"/>
                </a:solidFill>
                <a:latin typeface="Atkinson Hyperlegible Bold"/>
                <a:ea typeface="Atkinson Hyperlegible Bold"/>
                <a:cs typeface="Atkinson Hyperlegible Bold"/>
                <a:sym typeface="Atkinson Hyperlegible Bold"/>
              </a:rPr>
              <a:t>Holders of family reunification or work permits must meet certain requirements to be eligible for a permanent residence permit. </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1F6F9"/>
        </a:solidFill>
      </p:bgPr>
    </p:bg>
    <p:spTree>
      <p:nvGrpSpPr>
        <p:cNvPr id="1" name=""/>
        <p:cNvGrpSpPr/>
        <p:nvPr/>
      </p:nvGrpSpPr>
      <p:grpSpPr>
        <a:xfrm>
          <a:off x="0" y="0"/>
          <a:ext cx="0" cy="0"/>
          <a:chOff x="0" y="0"/>
          <a:chExt cx="0" cy="0"/>
        </a:xfrm>
      </p:grpSpPr>
      <p:sp>
        <p:nvSpPr>
          <p:cNvPr name="Freeform 2" id="2"/>
          <p:cNvSpPr/>
          <p:nvPr/>
        </p:nvSpPr>
        <p:spPr>
          <a:xfrm flipH="false" flipV="true" rot="0">
            <a:off x="1028700" y="1028700"/>
            <a:ext cx="349140" cy="349140"/>
          </a:xfrm>
          <a:custGeom>
            <a:avLst/>
            <a:gdLst/>
            <a:ahLst/>
            <a:cxnLst/>
            <a:rect r="r" b="b" t="t" l="l"/>
            <a:pathLst>
              <a:path h="349140" w="349140">
                <a:moveTo>
                  <a:pt x="0" y="349140"/>
                </a:moveTo>
                <a:lnTo>
                  <a:pt x="349140" y="349140"/>
                </a:lnTo>
                <a:lnTo>
                  <a:pt x="349140" y="0"/>
                </a:lnTo>
                <a:lnTo>
                  <a:pt x="0" y="0"/>
                </a:lnTo>
                <a:lnTo>
                  <a:pt x="0" y="34914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8672228" y="3387051"/>
            <a:ext cx="1185426" cy="1297317"/>
          </a:xfrm>
          <a:custGeom>
            <a:avLst/>
            <a:gdLst/>
            <a:ahLst/>
            <a:cxnLst/>
            <a:rect r="r" b="b" t="t" l="l"/>
            <a:pathLst>
              <a:path h="1297317" w="1185426">
                <a:moveTo>
                  <a:pt x="0" y="0"/>
                </a:moveTo>
                <a:lnTo>
                  <a:pt x="1185426" y="0"/>
                </a:lnTo>
                <a:lnTo>
                  <a:pt x="1185426" y="1297317"/>
                </a:lnTo>
                <a:lnTo>
                  <a:pt x="0" y="1297317"/>
                </a:lnTo>
                <a:lnTo>
                  <a:pt x="0" y="0"/>
                </a:lnTo>
                <a:close/>
              </a:path>
            </a:pathLst>
          </a:custGeom>
          <a:blipFill>
            <a:blip r:embed="rId4">
              <a:extLst>
                <a:ext uri="{96DAC541-7B7A-43D3-8B79-37D633B846F1}">
                  <asvg:svgBlip xmlns:asvg="http://schemas.microsoft.com/office/drawing/2016/SVG/main" r:embed="rId5"/>
                </a:ext>
              </a:extLst>
            </a:blip>
            <a:stretch>
              <a:fillRect l="0" t="-88" r="0" b="-88"/>
            </a:stretch>
          </a:blipFill>
        </p:spPr>
      </p:sp>
      <p:sp>
        <p:nvSpPr>
          <p:cNvPr name="Freeform 4" id="4"/>
          <p:cNvSpPr/>
          <p:nvPr/>
        </p:nvSpPr>
        <p:spPr>
          <a:xfrm flipH="false" flipV="false" rot="0">
            <a:off x="1377840" y="5035328"/>
            <a:ext cx="5815025" cy="2416613"/>
          </a:xfrm>
          <a:custGeom>
            <a:avLst/>
            <a:gdLst/>
            <a:ahLst/>
            <a:cxnLst/>
            <a:rect r="r" b="b" t="t" l="l"/>
            <a:pathLst>
              <a:path h="2416613" w="5815025">
                <a:moveTo>
                  <a:pt x="0" y="0"/>
                </a:moveTo>
                <a:lnTo>
                  <a:pt x="5815025" y="0"/>
                </a:lnTo>
                <a:lnTo>
                  <a:pt x="5815025" y="2416614"/>
                </a:lnTo>
                <a:lnTo>
                  <a:pt x="0" y="241661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5" id="5"/>
          <p:cNvGrpSpPr/>
          <p:nvPr/>
        </p:nvGrpSpPr>
        <p:grpSpPr>
          <a:xfrm rot="0">
            <a:off x="0" y="9843840"/>
            <a:ext cx="18288000" cy="443160"/>
            <a:chOff x="0" y="0"/>
            <a:chExt cx="4816593" cy="116717"/>
          </a:xfrm>
        </p:grpSpPr>
        <p:sp>
          <p:nvSpPr>
            <p:cNvPr name="Freeform 6" id="6"/>
            <p:cNvSpPr/>
            <p:nvPr/>
          </p:nvSpPr>
          <p:spPr>
            <a:xfrm flipH="false" flipV="false" rot="0">
              <a:off x="0" y="0"/>
              <a:ext cx="4816592" cy="116717"/>
            </a:xfrm>
            <a:custGeom>
              <a:avLst/>
              <a:gdLst/>
              <a:ahLst/>
              <a:cxnLst/>
              <a:rect r="r" b="b" t="t" l="l"/>
              <a:pathLst>
                <a:path h="116717" w="4816592">
                  <a:moveTo>
                    <a:pt x="0" y="0"/>
                  </a:moveTo>
                  <a:lnTo>
                    <a:pt x="4816592" y="0"/>
                  </a:lnTo>
                  <a:lnTo>
                    <a:pt x="4816592" y="116717"/>
                  </a:lnTo>
                  <a:lnTo>
                    <a:pt x="0" y="116717"/>
                  </a:lnTo>
                  <a:close/>
                </a:path>
              </a:pathLst>
            </a:custGeom>
            <a:solidFill>
              <a:srgbClr val="F2C35D"/>
            </a:solidFill>
          </p:spPr>
        </p:sp>
        <p:sp>
          <p:nvSpPr>
            <p:cNvPr name="TextBox 7" id="7"/>
            <p:cNvSpPr txBox="true"/>
            <p:nvPr/>
          </p:nvSpPr>
          <p:spPr>
            <a:xfrm>
              <a:off x="0" y="38100"/>
              <a:ext cx="4816593" cy="78617"/>
            </a:xfrm>
            <a:prstGeom prst="rect">
              <a:avLst/>
            </a:prstGeom>
          </p:spPr>
          <p:txBody>
            <a:bodyPr anchor="ctr" rtlCol="false" tIns="50800" lIns="50800" bIns="50800" rIns="50800"/>
            <a:lstStyle/>
            <a:p>
              <a:pPr algn="ctr">
                <a:lnSpc>
                  <a:spcPts val="2402"/>
                </a:lnSpc>
              </a:pPr>
            </a:p>
          </p:txBody>
        </p:sp>
      </p:grpSp>
      <p:grpSp>
        <p:nvGrpSpPr>
          <p:cNvPr name="Group 8" id="8"/>
          <p:cNvGrpSpPr/>
          <p:nvPr/>
        </p:nvGrpSpPr>
        <p:grpSpPr>
          <a:xfrm rot="0">
            <a:off x="15404180" y="1037641"/>
            <a:ext cx="1855120" cy="953506"/>
            <a:chOff x="0" y="0"/>
            <a:chExt cx="7279818" cy="3741725"/>
          </a:xfrm>
        </p:grpSpPr>
        <p:sp>
          <p:nvSpPr>
            <p:cNvPr name="Freeform 9" id="9"/>
            <p:cNvSpPr/>
            <p:nvPr/>
          </p:nvSpPr>
          <p:spPr>
            <a:xfrm flipH="false" flipV="false" rot="0">
              <a:off x="0" y="0"/>
              <a:ext cx="7279767" cy="3741674"/>
            </a:xfrm>
            <a:custGeom>
              <a:avLst/>
              <a:gdLst/>
              <a:ahLst/>
              <a:cxnLst/>
              <a:rect r="r" b="b" t="t" l="l"/>
              <a:pathLst>
                <a:path h="3741674" w="7279767">
                  <a:moveTo>
                    <a:pt x="0" y="0"/>
                  </a:moveTo>
                  <a:lnTo>
                    <a:pt x="7279767" y="0"/>
                  </a:lnTo>
                  <a:lnTo>
                    <a:pt x="7279767" y="3741674"/>
                  </a:lnTo>
                  <a:lnTo>
                    <a:pt x="0" y="3741674"/>
                  </a:lnTo>
                  <a:lnTo>
                    <a:pt x="0" y="0"/>
                  </a:lnTo>
                  <a:close/>
                </a:path>
              </a:pathLst>
            </a:custGeom>
            <a:blipFill>
              <a:blip r:embed="rId8"/>
              <a:stretch>
                <a:fillRect l="0" t="-147" r="0" b="-149"/>
              </a:stretch>
            </a:blipFill>
          </p:spPr>
        </p:sp>
      </p:grpSp>
      <p:sp>
        <p:nvSpPr>
          <p:cNvPr name="Freeform 10" id="10"/>
          <p:cNvSpPr/>
          <p:nvPr/>
        </p:nvSpPr>
        <p:spPr>
          <a:xfrm flipH="false" flipV="false" rot="0">
            <a:off x="8253751" y="5143500"/>
            <a:ext cx="2022379" cy="1624273"/>
          </a:xfrm>
          <a:custGeom>
            <a:avLst/>
            <a:gdLst/>
            <a:ahLst/>
            <a:cxnLst/>
            <a:rect r="r" b="b" t="t" l="l"/>
            <a:pathLst>
              <a:path h="1624273" w="2022379">
                <a:moveTo>
                  <a:pt x="0" y="0"/>
                </a:moveTo>
                <a:lnTo>
                  <a:pt x="2022379" y="0"/>
                </a:lnTo>
                <a:lnTo>
                  <a:pt x="2022379" y="1624273"/>
                </a:lnTo>
                <a:lnTo>
                  <a:pt x="0" y="1624273"/>
                </a:lnTo>
                <a:lnTo>
                  <a:pt x="0" y="0"/>
                </a:lnTo>
                <a:close/>
              </a:path>
            </a:pathLst>
          </a:custGeom>
          <a:blipFill>
            <a:blip r:embed="rId9"/>
            <a:stretch>
              <a:fillRect l="-197268" t="-149724" r="-200921" b="-163805"/>
            </a:stretch>
          </a:blipFill>
        </p:spPr>
      </p:sp>
      <p:sp>
        <p:nvSpPr>
          <p:cNvPr name="Freeform 11" id="11"/>
          <p:cNvSpPr/>
          <p:nvPr/>
        </p:nvSpPr>
        <p:spPr>
          <a:xfrm flipH="false" flipV="false" rot="0">
            <a:off x="8163278" y="7085100"/>
            <a:ext cx="2203326" cy="1637334"/>
          </a:xfrm>
          <a:custGeom>
            <a:avLst/>
            <a:gdLst/>
            <a:ahLst/>
            <a:cxnLst/>
            <a:rect r="r" b="b" t="t" l="l"/>
            <a:pathLst>
              <a:path h="1637334" w="2203326">
                <a:moveTo>
                  <a:pt x="0" y="0"/>
                </a:moveTo>
                <a:lnTo>
                  <a:pt x="2203326" y="0"/>
                </a:lnTo>
                <a:lnTo>
                  <a:pt x="2203326" y="1637334"/>
                </a:lnTo>
                <a:lnTo>
                  <a:pt x="0" y="1637334"/>
                </a:lnTo>
                <a:lnTo>
                  <a:pt x="0" y="0"/>
                </a:lnTo>
                <a:close/>
              </a:path>
            </a:pathLst>
          </a:custGeom>
          <a:blipFill>
            <a:blip r:embed="rId9"/>
            <a:stretch>
              <a:fillRect l="-239729" t="-106175" r="-33100" b="-128297"/>
            </a:stretch>
          </a:blipFill>
        </p:spPr>
      </p:sp>
      <p:sp>
        <p:nvSpPr>
          <p:cNvPr name="TextBox 12" id="12"/>
          <p:cNvSpPr txBox="true"/>
          <p:nvPr/>
        </p:nvSpPr>
        <p:spPr>
          <a:xfrm rot="0">
            <a:off x="1377840" y="1415940"/>
            <a:ext cx="6798786" cy="631363"/>
          </a:xfrm>
          <a:prstGeom prst="rect">
            <a:avLst/>
          </a:prstGeom>
        </p:spPr>
        <p:txBody>
          <a:bodyPr anchor="t" rtlCol="false" tIns="0" lIns="0" bIns="0" rIns="0">
            <a:spAutoFit/>
          </a:bodyPr>
          <a:lstStyle/>
          <a:p>
            <a:pPr algn="l">
              <a:lnSpc>
                <a:spcPts val="2402"/>
              </a:lnSpc>
            </a:pPr>
            <a:r>
              <a:rPr lang="en-US" sz="2402" b="true">
                <a:solidFill>
                  <a:srgbClr val="FFBD59"/>
                </a:solidFill>
                <a:latin typeface="TT Firs Neue Bold"/>
                <a:ea typeface="TT Firs Neue Bold"/>
                <a:cs typeface="TT Firs Neue Bold"/>
                <a:sym typeface="TT Firs Neue Bold"/>
              </a:rPr>
              <a:t>Rights, Duties, and Expectations of You</a:t>
            </a:r>
          </a:p>
          <a:p>
            <a:pPr algn="l">
              <a:lnSpc>
                <a:spcPts val="2402"/>
              </a:lnSpc>
            </a:pPr>
          </a:p>
        </p:txBody>
      </p:sp>
      <p:sp>
        <p:nvSpPr>
          <p:cNvPr name="TextBox 13" id="13"/>
          <p:cNvSpPr txBox="true"/>
          <p:nvPr/>
        </p:nvSpPr>
        <p:spPr>
          <a:xfrm rot="0">
            <a:off x="1377840" y="1859417"/>
            <a:ext cx="8476399" cy="1016531"/>
          </a:xfrm>
          <a:prstGeom prst="rect">
            <a:avLst/>
          </a:prstGeom>
        </p:spPr>
        <p:txBody>
          <a:bodyPr anchor="t" rtlCol="false" tIns="0" lIns="0" bIns="0" rIns="0">
            <a:spAutoFit/>
          </a:bodyPr>
          <a:lstStyle/>
          <a:p>
            <a:pPr algn="just">
              <a:lnSpc>
                <a:spcPts val="2240"/>
              </a:lnSpc>
            </a:pPr>
            <a:r>
              <a:rPr lang="en-US" sz="1599" spc="47">
                <a:solidFill>
                  <a:srgbClr val="100F0D"/>
                </a:solidFill>
                <a:latin typeface="Atkinson Hyperlegible"/>
                <a:ea typeface="Atkinson Hyperlegible"/>
                <a:cs typeface="Atkinson Hyperlegible"/>
                <a:sym typeface="Atkinson Hyperlegible"/>
              </a:rPr>
              <a:t>As a newcomer with a residence permit in the Faroe Islands, it is important to become familiar with your rights, duties, and the expectations placed upon you.</a:t>
            </a:r>
          </a:p>
          <a:p>
            <a:pPr algn="just">
              <a:lnSpc>
                <a:spcPts val="1583"/>
              </a:lnSpc>
            </a:pPr>
            <a:r>
              <a:rPr lang="en-US" sz="1130" spc="33">
                <a:solidFill>
                  <a:srgbClr val="100F0D"/>
                </a:solidFill>
                <a:latin typeface="Atkinson Hyperlegible"/>
                <a:ea typeface="Atkinson Hyperlegible"/>
                <a:cs typeface="Atkinson Hyperlegible"/>
                <a:sym typeface="Atkinson Hyperlegible"/>
              </a:rPr>
              <a:t> </a:t>
            </a:r>
          </a:p>
          <a:p>
            <a:pPr algn="just">
              <a:lnSpc>
                <a:spcPts val="2240"/>
              </a:lnSpc>
            </a:pPr>
            <a:r>
              <a:rPr lang="en-US" sz="1599" spc="47">
                <a:solidFill>
                  <a:srgbClr val="100F0D"/>
                </a:solidFill>
                <a:latin typeface="Atkinson Hyperlegible"/>
                <a:ea typeface="Atkinson Hyperlegible"/>
                <a:cs typeface="Atkinson Hyperlegible"/>
                <a:sym typeface="Atkinson Hyperlegible"/>
              </a:rPr>
              <a:t>This helps you feel safe, respected, and prepared to build a new life here.</a:t>
            </a:r>
          </a:p>
        </p:txBody>
      </p:sp>
      <p:sp>
        <p:nvSpPr>
          <p:cNvPr name="TextBox 14" id="14"/>
          <p:cNvSpPr txBox="true"/>
          <p:nvPr/>
        </p:nvSpPr>
        <p:spPr>
          <a:xfrm rot="0">
            <a:off x="10888126" y="3982220"/>
            <a:ext cx="4905030" cy="302306"/>
          </a:xfrm>
          <a:prstGeom prst="rect">
            <a:avLst/>
          </a:prstGeom>
        </p:spPr>
        <p:txBody>
          <a:bodyPr anchor="t" rtlCol="false" tIns="0" lIns="0" bIns="0" rIns="0">
            <a:spAutoFit/>
          </a:bodyPr>
          <a:lstStyle/>
          <a:p>
            <a:pPr algn="ctr">
              <a:lnSpc>
                <a:spcPts val="2406"/>
              </a:lnSpc>
            </a:pPr>
            <a:r>
              <a:rPr lang="en-US" sz="1717" spc="50">
                <a:solidFill>
                  <a:srgbClr val="000000"/>
                </a:solidFill>
                <a:latin typeface="Atkinson Hyperlegible"/>
                <a:ea typeface="Atkinson Hyperlegible"/>
                <a:cs typeface="Atkinson Hyperlegible"/>
                <a:sym typeface="Atkinson Hyperlegible"/>
              </a:rPr>
              <a:t>You have rights and freedoms that protect you.</a:t>
            </a:r>
          </a:p>
        </p:txBody>
      </p:sp>
      <p:sp>
        <p:nvSpPr>
          <p:cNvPr name="TextBox 15" id="15"/>
          <p:cNvSpPr txBox="true"/>
          <p:nvPr/>
        </p:nvSpPr>
        <p:spPr>
          <a:xfrm rot="0">
            <a:off x="10972549" y="5963128"/>
            <a:ext cx="4348321" cy="280507"/>
          </a:xfrm>
          <a:prstGeom prst="rect">
            <a:avLst/>
          </a:prstGeom>
        </p:spPr>
        <p:txBody>
          <a:bodyPr anchor="t" rtlCol="false" tIns="0" lIns="0" bIns="0" rIns="0">
            <a:spAutoFit/>
          </a:bodyPr>
          <a:lstStyle/>
          <a:p>
            <a:pPr algn="ctr">
              <a:lnSpc>
                <a:spcPts val="2381"/>
              </a:lnSpc>
            </a:pPr>
            <a:r>
              <a:rPr lang="en-US" sz="1700" spc="49">
                <a:solidFill>
                  <a:srgbClr val="000000"/>
                </a:solidFill>
                <a:latin typeface="Atkinson Hyperlegible"/>
                <a:ea typeface="Atkinson Hyperlegible"/>
                <a:cs typeface="Atkinson Hyperlegible"/>
                <a:sym typeface="Atkinson Hyperlegible"/>
              </a:rPr>
              <a:t>You have duties that come with living here.</a:t>
            </a:r>
          </a:p>
        </p:txBody>
      </p:sp>
      <p:sp>
        <p:nvSpPr>
          <p:cNvPr name="TextBox 16" id="16"/>
          <p:cNvSpPr txBox="true"/>
          <p:nvPr/>
        </p:nvSpPr>
        <p:spPr>
          <a:xfrm rot="0">
            <a:off x="10972549" y="7741388"/>
            <a:ext cx="5510152" cy="576125"/>
          </a:xfrm>
          <a:prstGeom prst="rect">
            <a:avLst/>
          </a:prstGeom>
        </p:spPr>
        <p:txBody>
          <a:bodyPr anchor="t" rtlCol="false" tIns="0" lIns="0" bIns="0" rIns="0">
            <a:spAutoFit/>
          </a:bodyPr>
          <a:lstStyle/>
          <a:p>
            <a:pPr algn="l">
              <a:lnSpc>
                <a:spcPts val="2378"/>
              </a:lnSpc>
            </a:pPr>
            <a:r>
              <a:rPr lang="en-US" sz="1700" spc="51">
                <a:solidFill>
                  <a:srgbClr val="000000"/>
                </a:solidFill>
                <a:latin typeface="Atkinson Hyperlegible"/>
                <a:ea typeface="Atkinson Hyperlegible"/>
                <a:cs typeface="Atkinson Hyperlegible"/>
                <a:sym typeface="Atkinson Hyperlegible"/>
              </a:rPr>
              <a:t>There are expectations for how you participate in community life.</a:t>
            </a:r>
          </a:p>
        </p:txBody>
      </p:sp>
      <p:sp>
        <p:nvSpPr>
          <p:cNvPr name="TextBox 17" id="17"/>
          <p:cNvSpPr txBox="true"/>
          <p:nvPr/>
        </p:nvSpPr>
        <p:spPr>
          <a:xfrm rot="0">
            <a:off x="1590507" y="5396979"/>
            <a:ext cx="5389698" cy="1512852"/>
          </a:xfrm>
          <a:prstGeom prst="rect">
            <a:avLst/>
          </a:prstGeom>
        </p:spPr>
        <p:txBody>
          <a:bodyPr anchor="t" rtlCol="false" tIns="0" lIns="0" bIns="0" rIns="0">
            <a:spAutoFit/>
          </a:bodyPr>
          <a:lstStyle/>
          <a:p>
            <a:pPr algn="ctr">
              <a:lnSpc>
                <a:spcPts val="2991"/>
              </a:lnSpc>
            </a:pPr>
            <a:r>
              <a:rPr lang="en-US" b="true" sz="2136" spc="21">
                <a:solidFill>
                  <a:srgbClr val="100F0D"/>
                </a:solidFill>
                <a:latin typeface="Atkinson Hyperlegible Bold"/>
                <a:ea typeface="Atkinson Hyperlegible Bold"/>
                <a:cs typeface="Atkinson Hyperlegible Bold"/>
                <a:sym typeface="Atkinson Hyperlegible Bold"/>
              </a:rPr>
              <a:t>The Faroe Islands is a democratic welfare society. This means that everyone has rights, responsibilites, and shared expecations.</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1F6F9"/>
        </a:solidFill>
      </p:bgPr>
    </p:bg>
    <p:spTree>
      <p:nvGrpSpPr>
        <p:cNvPr id="1" name=""/>
        <p:cNvGrpSpPr/>
        <p:nvPr/>
      </p:nvGrpSpPr>
      <p:grpSpPr>
        <a:xfrm>
          <a:off x="0" y="0"/>
          <a:ext cx="0" cy="0"/>
          <a:chOff x="0" y="0"/>
          <a:chExt cx="0" cy="0"/>
        </a:xfrm>
      </p:grpSpPr>
      <p:sp>
        <p:nvSpPr>
          <p:cNvPr name="Freeform 2" id="2"/>
          <p:cNvSpPr/>
          <p:nvPr/>
        </p:nvSpPr>
        <p:spPr>
          <a:xfrm flipH="false" flipV="true" rot="0">
            <a:off x="1073037" y="1028700"/>
            <a:ext cx="434274" cy="434274"/>
          </a:xfrm>
          <a:custGeom>
            <a:avLst/>
            <a:gdLst/>
            <a:ahLst/>
            <a:cxnLst/>
            <a:rect r="r" b="b" t="t" l="l"/>
            <a:pathLst>
              <a:path h="434274" w="434274">
                <a:moveTo>
                  <a:pt x="0" y="434274"/>
                </a:moveTo>
                <a:lnTo>
                  <a:pt x="434273" y="434274"/>
                </a:lnTo>
                <a:lnTo>
                  <a:pt x="434273" y="0"/>
                </a:lnTo>
                <a:lnTo>
                  <a:pt x="0" y="0"/>
                </a:lnTo>
                <a:lnTo>
                  <a:pt x="0" y="434274"/>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9479199" y="4149994"/>
            <a:ext cx="7960374" cy="3225623"/>
          </a:xfrm>
          <a:custGeom>
            <a:avLst/>
            <a:gdLst/>
            <a:ahLst/>
            <a:cxnLst/>
            <a:rect r="r" b="b" t="t" l="l"/>
            <a:pathLst>
              <a:path h="3225623" w="7960374">
                <a:moveTo>
                  <a:pt x="0" y="0"/>
                </a:moveTo>
                <a:lnTo>
                  <a:pt x="7960374" y="0"/>
                </a:lnTo>
                <a:lnTo>
                  <a:pt x="7960374" y="3225623"/>
                </a:lnTo>
                <a:lnTo>
                  <a:pt x="0" y="322562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9796645" y="4449361"/>
            <a:ext cx="1754501" cy="45564"/>
            <a:chOff x="0" y="0"/>
            <a:chExt cx="5535270" cy="143751"/>
          </a:xfrm>
        </p:grpSpPr>
        <p:sp>
          <p:nvSpPr>
            <p:cNvPr name="Freeform 5" id="5"/>
            <p:cNvSpPr/>
            <p:nvPr/>
          </p:nvSpPr>
          <p:spPr>
            <a:xfrm flipH="false" flipV="false" rot="0">
              <a:off x="71882" y="0"/>
              <a:ext cx="5391531" cy="143764"/>
            </a:xfrm>
            <a:custGeom>
              <a:avLst/>
              <a:gdLst/>
              <a:ahLst/>
              <a:cxnLst/>
              <a:rect r="r" b="b" t="t" l="l"/>
              <a:pathLst>
                <a:path h="143764" w="5391531">
                  <a:moveTo>
                    <a:pt x="0" y="0"/>
                  </a:moveTo>
                  <a:lnTo>
                    <a:pt x="5391531" y="0"/>
                  </a:lnTo>
                  <a:lnTo>
                    <a:pt x="5391531" y="143764"/>
                  </a:lnTo>
                  <a:lnTo>
                    <a:pt x="0" y="143764"/>
                  </a:lnTo>
                  <a:close/>
                </a:path>
              </a:pathLst>
            </a:custGeom>
            <a:solidFill>
              <a:srgbClr val="FFBD59"/>
            </a:solidFill>
            <a:ln w="12700">
              <a:solidFill>
                <a:srgbClr val="000000"/>
              </a:solidFill>
            </a:ln>
          </p:spPr>
        </p:sp>
      </p:grpSp>
      <p:grpSp>
        <p:nvGrpSpPr>
          <p:cNvPr name="Group 6" id="6"/>
          <p:cNvGrpSpPr/>
          <p:nvPr/>
        </p:nvGrpSpPr>
        <p:grpSpPr>
          <a:xfrm rot="0">
            <a:off x="14615202" y="4449361"/>
            <a:ext cx="2366600" cy="45564"/>
            <a:chOff x="0" y="0"/>
            <a:chExt cx="7466381" cy="143751"/>
          </a:xfrm>
        </p:grpSpPr>
        <p:sp>
          <p:nvSpPr>
            <p:cNvPr name="Freeform 7" id="7"/>
            <p:cNvSpPr/>
            <p:nvPr/>
          </p:nvSpPr>
          <p:spPr>
            <a:xfrm flipH="false" flipV="false" rot="0">
              <a:off x="71882" y="0"/>
              <a:ext cx="7322566" cy="143764"/>
            </a:xfrm>
            <a:custGeom>
              <a:avLst/>
              <a:gdLst/>
              <a:ahLst/>
              <a:cxnLst/>
              <a:rect r="r" b="b" t="t" l="l"/>
              <a:pathLst>
                <a:path h="143764" w="7322566">
                  <a:moveTo>
                    <a:pt x="0" y="0"/>
                  </a:moveTo>
                  <a:lnTo>
                    <a:pt x="7322566" y="0"/>
                  </a:lnTo>
                  <a:lnTo>
                    <a:pt x="7322566" y="143764"/>
                  </a:lnTo>
                  <a:lnTo>
                    <a:pt x="0" y="143764"/>
                  </a:lnTo>
                  <a:close/>
                </a:path>
              </a:pathLst>
            </a:custGeom>
            <a:solidFill>
              <a:srgbClr val="FFBD59"/>
            </a:solidFill>
            <a:ln w="12700">
              <a:solidFill>
                <a:srgbClr val="000000"/>
              </a:solidFill>
            </a:ln>
          </p:spPr>
        </p:sp>
      </p:grpSp>
      <p:grpSp>
        <p:nvGrpSpPr>
          <p:cNvPr name="Group 8" id="8"/>
          <p:cNvGrpSpPr/>
          <p:nvPr/>
        </p:nvGrpSpPr>
        <p:grpSpPr>
          <a:xfrm rot="0">
            <a:off x="0" y="9843840"/>
            <a:ext cx="18288000" cy="443160"/>
            <a:chOff x="0" y="0"/>
            <a:chExt cx="4816593" cy="116717"/>
          </a:xfrm>
        </p:grpSpPr>
        <p:sp>
          <p:nvSpPr>
            <p:cNvPr name="Freeform 9" id="9"/>
            <p:cNvSpPr/>
            <p:nvPr/>
          </p:nvSpPr>
          <p:spPr>
            <a:xfrm flipH="false" flipV="false" rot="0">
              <a:off x="0" y="0"/>
              <a:ext cx="4816592" cy="116717"/>
            </a:xfrm>
            <a:custGeom>
              <a:avLst/>
              <a:gdLst/>
              <a:ahLst/>
              <a:cxnLst/>
              <a:rect r="r" b="b" t="t" l="l"/>
              <a:pathLst>
                <a:path h="116717" w="4816592">
                  <a:moveTo>
                    <a:pt x="0" y="0"/>
                  </a:moveTo>
                  <a:lnTo>
                    <a:pt x="4816592" y="0"/>
                  </a:lnTo>
                  <a:lnTo>
                    <a:pt x="4816592" y="116717"/>
                  </a:lnTo>
                  <a:lnTo>
                    <a:pt x="0" y="116717"/>
                  </a:lnTo>
                  <a:close/>
                </a:path>
              </a:pathLst>
            </a:custGeom>
            <a:solidFill>
              <a:srgbClr val="F2C35D"/>
            </a:solidFill>
          </p:spPr>
        </p:sp>
        <p:sp>
          <p:nvSpPr>
            <p:cNvPr name="TextBox 10" id="10"/>
            <p:cNvSpPr txBox="true"/>
            <p:nvPr/>
          </p:nvSpPr>
          <p:spPr>
            <a:xfrm>
              <a:off x="0" y="38100"/>
              <a:ext cx="4816593" cy="78617"/>
            </a:xfrm>
            <a:prstGeom prst="rect">
              <a:avLst/>
            </a:prstGeom>
          </p:spPr>
          <p:txBody>
            <a:bodyPr anchor="ctr" rtlCol="false" tIns="50800" lIns="50800" bIns="50800" rIns="50800"/>
            <a:lstStyle/>
            <a:p>
              <a:pPr algn="ctr">
                <a:lnSpc>
                  <a:spcPts val="2402"/>
                </a:lnSpc>
              </a:pPr>
            </a:p>
          </p:txBody>
        </p:sp>
      </p:grpSp>
      <p:grpSp>
        <p:nvGrpSpPr>
          <p:cNvPr name="Group 11" id="11"/>
          <p:cNvGrpSpPr/>
          <p:nvPr/>
        </p:nvGrpSpPr>
        <p:grpSpPr>
          <a:xfrm rot="0">
            <a:off x="15404180" y="1037641"/>
            <a:ext cx="1855120" cy="953506"/>
            <a:chOff x="0" y="0"/>
            <a:chExt cx="7279818" cy="3741725"/>
          </a:xfrm>
        </p:grpSpPr>
        <p:sp>
          <p:nvSpPr>
            <p:cNvPr name="Freeform 12" id="12"/>
            <p:cNvSpPr/>
            <p:nvPr/>
          </p:nvSpPr>
          <p:spPr>
            <a:xfrm flipH="false" flipV="false" rot="0">
              <a:off x="0" y="0"/>
              <a:ext cx="7279767" cy="3741674"/>
            </a:xfrm>
            <a:custGeom>
              <a:avLst/>
              <a:gdLst/>
              <a:ahLst/>
              <a:cxnLst/>
              <a:rect r="r" b="b" t="t" l="l"/>
              <a:pathLst>
                <a:path h="3741674" w="7279767">
                  <a:moveTo>
                    <a:pt x="0" y="0"/>
                  </a:moveTo>
                  <a:lnTo>
                    <a:pt x="7279767" y="0"/>
                  </a:lnTo>
                  <a:lnTo>
                    <a:pt x="7279767" y="3741674"/>
                  </a:lnTo>
                  <a:lnTo>
                    <a:pt x="0" y="3741674"/>
                  </a:lnTo>
                  <a:lnTo>
                    <a:pt x="0" y="0"/>
                  </a:lnTo>
                  <a:close/>
                </a:path>
              </a:pathLst>
            </a:custGeom>
            <a:blipFill>
              <a:blip r:embed="rId6"/>
              <a:stretch>
                <a:fillRect l="0" t="-147" r="0" b="-149"/>
              </a:stretch>
            </a:blipFill>
          </p:spPr>
        </p:sp>
      </p:grpSp>
      <p:sp>
        <p:nvSpPr>
          <p:cNvPr name="Freeform 13" id="13"/>
          <p:cNvSpPr/>
          <p:nvPr/>
        </p:nvSpPr>
        <p:spPr>
          <a:xfrm flipH="false" flipV="false" rot="0">
            <a:off x="1073037" y="3775115"/>
            <a:ext cx="1079420" cy="984734"/>
          </a:xfrm>
          <a:custGeom>
            <a:avLst/>
            <a:gdLst/>
            <a:ahLst/>
            <a:cxnLst/>
            <a:rect r="r" b="b" t="t" l="l"/>
            <a:pathLst>
              <a:path h="984734" w="1079420">
                <a:moveTo>
                  <a:pt x="0" y="0"/>
                </a:moveTo>
                <a:lnTo>
                  <a:pt x="1079420" y="0"/>
                </a:lnTo>
                <a:lnTo>
                  <a:pt x="1079420" y="984733"/>
                </a:lnTo>
                <a:lnTo>
                  <a:pt x="0" y="984733"/>
                </a:lnTo>
                <a:lnTo>
                  <a:pt x="0" y="0"/>
                </a:lnTo>
                <a:close/>
              </a:path>
            </a:pathLst>
          </a:custGeom>
          <a:blipFill>
            <a:blip r:embed="rId7"/>
            <a:stretch>
              <a:fillRect l="-27631" t="-146153" r="-323603" b="-495780"/>
            </a:stretch>
          </a:blipFill>
        </p:spPr>
      </p:sp>
      <p:sp>
        <p:nvSpPr>
          <p:cNvPr name="Freeform 14" id="14"/>
          <p:cNvSpPr/>
          <p:nvPr/>
        </p:nvSpPr>
        <p:spPr>
          <a:xfrm flipH="false" flipV="false" rot="0">
            <a:off x="1073037" y="5313671"/>
            <a:ext cx="1167103" cy="1197816"/>
          </a:xfrm>
          <a:custGeom>
            <a:avLst/>
            <a:gdLst/>
            <a:ahLst/>
            <a:cxnLst/>
            <a:rect r="r" b="b" t="t" l="l"/>
            <a:pathLst>
              <a:path h="1197816" w="1167103">
                <a:moveTo>
                  <a:pt x="0" y="0"/>
                </a:moveTo>
                <a:lnTo>
                  <a:pt x="1167103" y="0"/>
                </a:lnTo>
                <a:lnTo>
                  <a:pt x="1167103" y="1197816"/>
                </a:lnTo>
                <a:lnTo>
                  <a:pt x="0" y="1197816"/>
                </a:lnTo>
                <a:lnTo>
                  <a:pt x="0" y="0"/>
                </a:lnTo>
                <a:close/>
              </a:path>
            </a:pathLst>
          </a:custGeom>
          <a:blipFill>
            <a:blip r:embed="rId8"/>
            <a:stretch>
              <a:fillRect l="-262499" t="-138461" r="-149375" b="-509664"/>
            </a:stretch>
          </a:blipFill>
        </p:spPr>
      </p:sp>
      <p:sp>
        <p:nvSpPr>
          <p:cNvPr name="Freeform 15" id="15"/>
          <p:cNvSpPr/>
          <p:nvPr/>
        </p:nvSpPr>
        <p:spPr>
          <a:xfrm flipH="false" flipV="false" rot="0">
            <a:off x="5008961" y="5596399"/>
            <a:ext cx="833236" cy="814299"/>
          </a:xfrm>
          <a:custGeom>
            <a:avLst/>
            <a:gdLst/>
            <a:ahLst/>
            <a:cxnLst/>
            <a:rect r="r" b="b" t="t" l="l"/>
            <a:pathLst>
              <a:path h="814299" w="833236">
                <a:moveTo>
                  <a:pt x="0" y="0"/>
                </a:moveTo>
                <a:lnTo>
                  <a:pt x="833236" y="0"/>
                </a:lnTo>
                <a:lnTo>
                  <a:pt x="833236" y="814299"/>
                </a:lnTo>
                <a:lnTo>
                  <a:pt x="0" y="814299"/>
                </a:lnTo>
                <a:lnTo>
                  <a:pt x="0" y="0"/>
                </a:lnTo>
                <a:close/>
              </a:path>
            </a:pathLst>
          </a:custGeom>
          <a:blipFill>
            <a:blip r:embed="rId8"/>
            <a:stretch>
              <a:fillRect l="-342613" t="-141860" r="-33726" b="-489266"/>
            </a:stretch>
          </a:blipFill>
        </p:spPr>
      </p:sp>
      <p:sp>
        <p:nvSpPr>
          <p:cNvPr name="Freeform 16" id="16"/>
          <p:cNvSpPr/>
          <p:nvPr/>
        </p:nvSpPr>
        <p:spPr>
          <a:xfrm flipH="false" flipV="false" rot="0">
            <a:off x="5014901" y="3845024"/>
            <a:ext cx="890077" cy="813784"/>
          </a:xfrm>
          <a:custGeom>
            <a:avLst/>
            <a:gdLst/>
            <a:ahLst/>
            <a:cxnLst/>
            <a:rect r="r" b="b" t="t" l="l"/>
            <a:pathLst>
              <a:path h="813784" w="890077">
                <a:moveTo>
                  <a:pt x="0" y="0"/>
                </a:moveTo>
                <a:lnTo>
                  <a:pt x="890077" y="0"/>
                </a:lnTo>
                <a:lnTo>
                  <a:pt x="890077" y="813784"/>
                </a:lnTo>
                <a:lnTo>
                  <a:pt x="0" y="813784"/>
                </a:lnTo>
                <a:lnTo>
                  <a:pt x="0" y="0"/>
                </a:lnTo>
                <a:close/>
              </a:path>
            </a:pathLst>
          </a:custGeom>
          <a:blipFill>
            <a:blip r:embed="rId9"/>
            <a:stretch>
              <a:fillRect l="-25714" t="-65625" r="-21259" b="-75503"/>
            </a:stretch>
          </a:blipFill>
        </p:spPr>
      </p:sp>
      <p:sp>
        <p:nvSpPr>
          <p:cNvPr name="Freeform 17" id="17"/>
          <p:cNvSpPr/>
          <p:nvPr/>
        </p:nvSpPr>
        <p:spPr>
          <a:xfrm flipH="false" flipV="false" rot="0">
            <a:off x="9682512" y="4886532"/>
            <a:ext cx="1988405" cy="1912656"/>
          </a:xfrm>
          <a:custGeom>
            <a:avLst/>
            <a:gdLst/>
            <a:ahLst/>
            <a:cxnLst/>
            <a:rect r="r" b="b" t="t" l="l"/>
            <a:pathLst>
              <a:path h="1912656" w="1988405">
                <a:moveTo>
                  <a:pt x="0" y="0"/>
                </a:moveTo>
                <a:lnTo>
                  <a:pt x="1988405" y="0"/>
                </a:lnTo>
                <a:lnTo>
                  <a:pt x="1988405" y="1912657"/>
                </a:lnTo>
                <a:lnTo>
                  <a:pt x="0" y="1912657"/>
                </a:lnTo>
                <a:lnTo>
                  <a:pt x="0" y="0"/>
                </a:lnTo>
                <a:close/>
              </a:path>
            </a:pathLst>
          </a:custGeom>
          <a:blipFill>
            <a:blip r:embed="rId8"/>
            <a:stretch>
              <a:fillRect l="-62088" t="-128933" r="-57465" b="-113438"/>
            </a:stretch>
          </a:blipFill>
        </p:spPr>
      </p:sp>
      <p:sp>
        <p:nvSpPr>
          <p:cNvPr name="TextBox 18" id="18"/>
          <p:cNvSpPr txBox="true"/>
          <p:nvPr/>
        </p:nvSpPr>
        <p:spPr>
          <a:xfrm rot="0">
            <a:off x="1507473" y="1255362"/>
            <a:ext cx="2345491" cy="445325"/>
          </a:xfrm>
          <a:prstGeom prst="rect">
            <a:avLst/>
          </a:prstGeom>
        </p:spPr>
        <p:txBody>
          <a:bodyPr anchor="t" rtlCol="false" tIns="0" lIns="0" bIns="0" rIns="0">
            <a:spAutoFit/>
          </a:bodyPr>
          <a:lstStyle/>
          <a:p>
            <a:pPr algn="l">
              <a:lnSpc>
                <a:spcPts val="3586"/>
              </a:lnSpc>
            </a:pPr>
            <a:r>
              <a:rPr lang="en-US" sz="2988" b="true">
                <a:solidFill>
                  <a:srgbClr val="FFBD59"/>
                </a:solidFill>
                <a:latin typeface="TT Firs Neue Bold"/>
                <a:ea typeface="TT Firs Neue Bold"/>
                <a:cs typeface="TT Firs Neue Bold"/>
                <a:sym typeface="TT Firs Neue Bold"/>
              </a:rPr>
              <a:t>Your Rights</a:t>
            </a:r>
          </a:p>
        </p:txBody>
      </p:sp>
      <p:sp>
        <p:nvSpPr>
          <p:cNvPr name="TextBox 19" id="19"/>
          <p:cNvSpPr txBox="true"/>
          <p:nvPr/>
        </p:nvSpPr>
        <p:spPr>
          <a:xfrm rot="0">
            <a:off x="1493948" y="1802770"/>
            <a:ext cx="8696499" cy="540554"/>
          </a:xfrm>
          <a:prstGeom prst="rect">
            <a:avLst/>
          </a:prstGeom>
        </p:spPr>
        <p:txBody>
          <a:bodyPr anchor="t" rtlCol="false" tIns="0" lIns="0" bIns="0" rIns="0">
            <a:spAutoFit/>
          </a:bodyPr>
          <a:lstStyle/>
          <a:p>
            <a:pPr algn="just">
              <a:lnSpc>
                <a:spcPts val="2238"/>
              </a:lnSpc>
            </a:pPr>
            <a:r>
              <a:rPr lang="en-US" sz="1599" spc="47">
                <a:solidFill>
                  <a:srgbClr val="100F0D"/>
                </a:solidFill>
                <a:latin typeface="Atkinson Hyperlegible"/>
                <a:ea typeface="Atkinson Hyperlegible"/>
                <a:cs typeface="Atkinson Hyperlegible"/>
                <a:sym typeface="Atkinson Hyperlegible"/>
              </a:rPr>
              <a:t>Your rights are the freedoms you have and the support you can receive while living here. They ensure access to health care, education, fair treatment, and participation in society.</a:t>
            </a:r>
          </a:p>
        </p:txBody>
      </p:sp>
      <p:sp>
        <p:nvSpPr>
          <p:cNvPr name="TextBox 20" id="20"/>
          <p:cNvSpPr txBox="true"/>
          <p:nvPr/>
        </p:nvSpPr>
        <p:spPr>
          <a:xfrm rot="0">
            <a:off x="2354056" y="4155933"/>
            <a:ext cx="2050016" cy="1384883"/>
          </a:xfrm>
          <a:prstGeom prst="rect">
            <a:avLst/>
          </a:prstGeom>
        </p:spPr>
        <p:txBody>
          <a:bodyPr anchor="t" rtlCol="false" tIns="0" lIns="0" bIns="0" rIns="0">
            <a:spAutoFit/>
          </a:bodyPr>
          <a:lstStyle/>
          <a:p>
            <a:pPr algn="l">
              <a:lnSpc>
                <a:spcPts val="1841"/>
              </a:lnSpc>
            </a:pPr>
            <a:r>
              <a:rPr lang="en-US" sz="1315" spc="39">
                <a:solidFill>
                  <a:srgbClr val="100F0D"/>
                </a:solidFill>
                <a:latin typeface="Atkinson Hyperlegible"/>
                <a:ea typeface="Atkinson Hyperlegible"/>
                <a:cs typeface="Atkinson Hyperlegible"/>
                <a:sym typeface="Atkinson Hyperlegible"/>
              </a:rPr>
              <a:t>Everyone is protected by Faroese law, the Danish constitution, and by international human rights. </a:t>
            </a:r>
          </a:p>
          <a:p>
            <a:pPr algn="l">
              <a:lnSpc>
                <a:spcPts val="1841"/>
              </a:lnSpc>
            </a:pPr>
          </a:p>
        </p:txBody>
      </p:sp>
      <p:sp>
        <p:nvSpPr>
          <p:cNvPr name="TextBox 21" id="21"/>
          <p:cNvSpPr txBox="true"/>
          <p:nvPr/>
        </p:nvSpPr>
        <p:spPr>
          <a:xfrm rot="0">
            <a:off x="6143103" y="4155933"/>
            <a:ext cx="2134934" cy="929238"/>
          </a:xfrm>
          <a:prstGeom prst="rect">
            <a:avLst/>
          </a:prstGeom>
        </p:spPr>
        <p:txBody>
          <a:bodyPr anchor="t" rtlCol="false" tIns="0" lIns="0" bIns="0" rIns="0">
            <a:spAutoFit/>
          </a:bodyPr>
          <a:lstStyle/>
          <a:p>
            <a:pPr algn="l">
              <a:lnSpc>
                <a:spcPts val="1841"/>
              </a:lnSpc>
            </a:pPr>
            <a:r>
              <a:rPr lang="en-US" sz="1315" spc="39">
                <a:solidFill>
                  <a:srgbClr val="100F0D"/>
                </a:solidFill>
                <a:latin typeface="Atkinson Hyperlegible"/>
                <a:ea typeface="Atkinson Hyperlegible"/>
                <a:cs typeface="Atkinson Hyperlegible"/>
                <a:sym typeface="Atkinson Hyperlegible"/>
              </a:rPr>
              <a:t>You have freedom of speech, religion, opinion, and association. </a:t>
            </a:r>
          </a:p>
          <a:p>
            <a:pPr algn="l">
              <a:lnSpc>
                <a:spcPts val="1841"/>
              </a:lnSpc>
            </a:pPr>
          </a:p>
        </p:txBody>
      </p:sp>
      <p:sp>
        <p:nvSpPr>
          <p:cNvPr name="TextBox 22" id="22"/>
          <p:cNvSpPr txBox="true"/>
          <p:nvPr/>
        </p:nvSpPr>
        <p:spPr>
          <a:xfrm rot="0">
            <a:off x="2354056" y="5928195"/>
            <a:ext cx="1842301" cy="1157060"/>
          </a:xfrm>
          <a:prstGeom prst="rect">
            <a:avLst/>
          </a:prstGeom>
        </p:spPr>
        <p:txBody>
          <a:bodyPr anchor="t" rtlCol="false" tIns="0" lIns="0" bIns="0" rIns="0">
            <a:spAutoFit/>
          </a:bodyPr>
          <a:lstStyle/>
          <a:p>
            <a:pPr algn="l">
              <a:lnSpc>
                <a:spcPts val="1841"/>
              </a:lnSpc>
            </a:pPr>
            <a:r>
              <a:rPr lang="en-US" sz="1315" spc="39">
                <a:solidFill>
                  <a:srgbClr val="100F0D"/>
                </a:solidFill>
                <a:latin typeface="Atkinson Hyperlegible"/>
                <a:ea typeface="Atkinson Hyperlegible"/>
                <a:cs typeface="Atkinson Hyperlegible"/>
                <a:sym typeface="Atkinson Hyperlegible"/>
              </a:rPr>
              <a:t>All people—men, women, boys, and girls—must be treated equally.</a:t>
            </a:r>
          </a:p>
          <a:p>
            <a:pPr algn="l">
              <a:lnSpc>
                <a:spcPts val="1841"/>
              </a:lnSpc>
            </a:pPr>
          </a:p>
        </p:txBody>
      </p:sp>
      <p:sp>
        <p:nvSpPr>
          <p:cNvPr name="TextBox 23" id="23"/>
          <p:cNvSpPr txBox="true"/>
          <p:nvPr/>
        </p:nvSpPr>
        <p:spPr>
          <a:xfrm rot="0">
            <a:off x="6137117" y="5928195"/>
            <a:ext cx="2621470" cy="1157060"/>
          </a:xfrm>
          <a:prstGeom prst="rect">
            <a:avLst/>
          </a:prstGeom>
        </p:spPr>
        <p:txBody>
          <a:bodyPr anchor="t" rtlCol="false" tIns="0" lIns="0" bIns="0" rIns="0">
            <a:spAutoFit/>
          </a:bodyPr>
          <a:lstStyle/>
          <a:p>
            <a:pPr algn="l">
              <a:lnSpc>
                <a:spcPts val="1841"/>
              </a:lnSpc>
            </a:pPr>
            <a:r>
              <a:rPr lang="en-US" sz="1315" spc="39">
                <a:solidFill>
                  <a:srgbClr val="100F0D"/>
                </a:solidFill>
                <a:latin typeface="Atkinson Hyperlegible"/>
                <a:ea typeface="Atkinson Hyperlegible"/>
                <a:cs typeface="Atkinson Hyperlegible"/>
                <a:sym typeface="Atkinson Hyperlegible"/>
              </a:rPr>
              <a:t>Physical, psychological, financial, or emotional abuse is illegal and not tolerated. You should never have to live in fear. </a:t>
            </a:r>
          </a:p>
          <a:p>
            <a:pPr algn="l">
              <a:lnSpc>
                <a:spcPts val="1841"/>
              </a:lnSpc>
            </a:pPr>
          </a:p>
        </p:txBody>
      </p:sp>
      <p:sp>
        <p:nvSpPr>
          <p:cNvPr name="TextBox 24" id="24"/>
          <p:cNvSpPr txBox="true"/>
          <p:nvPr/>
        </p:nvSpPr>
        <p:spPr>
          <a:xfrm rot="0">
            <a:off x="11794132" y="4994893"/>
            <a:ext cx="4309039" cy="1769144"/>
          </a:xfrm>
          <a:prstGeom prst="rect">
            <a:avLst/>
          </a:prstGeom>
        </p:spPr>
        <p:txBody>
          <a:bodyPr anchor="t" rtlCol="false" tIns="0" lIns="0" bIns="0" rIns="0">
            <a:spAutoFit/>
          </a:bodyPr>
          <a:lstStyle/>
          <a:p>
            <a:pPr algn="l">
              <a:lnSpc>
                <a:spcPts val="2007"/>
              </a:lnSpc>
            </a:pPr>
            <a:r>
              <a:rPr lang="en-US" sz="1435" spc="43">
                <a:solidFill>
                  <a:srgbClr val="FFBD59"/>
                </a:solidFill>
                <a:latin typeface="Atkinson Hyperlegible"/>
                <a:ea typeface="Atkinson Hyperlegible"/>
                <a:cs typeface="Atkinson Hyperlegible"/>
                <a:sym typeface="Atkinson Hyperlegible"/>
              </a:rPr>
              <a:t>Children have the right to receive an education, learn Faroese and Danish, maintain and use their mother tongue, be heard, receive information, play and feel safe. Physical and emtional abuse is illegal. Parents are responsible for their children’s care, safety, and development.</a:t>
            </a:r>
          </a:p>
          <a:p>
            <a:pPr algn="l">
              <a:lnSpc>
                <a:spcPts val="2007"/>
              </a:lnSpc>
            </a:pPr>
          </a:p>
        </p:txBody>
      </p:sp>
      <p:sp>
        <p:nvSpPr>
          <p:cNvPr name="TextBox 25" id="25"/>
          <p:cNvSpPr txBox="true"/>
          <p:nvPr/>
        </p:nvSpPr>
        <p:spPr>
          <a:xfrm rot="0">
            <a:off x="2354056" y="3806634"/>
            <a:ext cx="1728460" cy="265511"/>
          </a:xfrm>
          <a:prstGeom prst="rect">
            <a:avLst/>
          </a:prstGeom>
        </p:spPr>
        <p:txBody>
          <a:bodyPr anchor="t" rtlCol="false" tIns="0" lIns="0" bIns="0" rIns="0">
            <a:spAutoFit/>
          </a:bodyPr>
          <a:lstStyle/>
          <a:p>
            <a:pPr algn="l">
              <a:lnSpc>
                <a:spcPts val="2007"/>
              </a:lnSpc>
            </a:pPr>
            <a:r>
              <a:rPr lang="en-US" b="true" sz="1435" spc="43">
                <a:solidFill>
                  <a:srgbClr val="100F0D"/>
                </a:solidFill>
                <a:latin typeface="Atkinson Hyperlegible Bold"/>
                <a:ea typeface="Atkinson Hyperlegible Bold"/>
                <a:cs typeface="Atkinson Hyperlegible Bold"/>
                <a:sym typeface="Atkinson Hyperlegible Bold"/>
              </a:rPr>
              <a:t>Protection by law</a:t>
            </a:r>
          </a:p>
        </p:txBody>
      </p:sp>
      <p:sp>
        <p:nvSpPr>
          <p:cNvPr name="TextBox 26" id="26"/>
          <p:cNvSpPr txBox="true"/>
          <p:nvPr/>
        </p:nvSpPr>
        <p:spPr>
          <a:xfrm rot="0">
            <a:off x="6143103" y="3816449"/>
            <a:ext cx="888815" cy="245881"/>
          </a:xfrm>
          <a:prstGeom prst="rect">
            <a:avLst/>
          </a:prstGeom>
        </p:spPr>
        <p:txBody>
          <a:bodyPr anchor="t" rtlCol="false" tIns="0" lIns="0" bIns="0" rIns="0">
            <a:spAutoFit/>
          </a:bodyPr>
          <a:lstStyle/>
          <a:p>
            <a:pPr algn="l">
              <a:lnSpc>
                <a:spcPts val="2007"/>
              </a:lnSpc>
            </a:pPr>
            <a:r>
              <a:rPr lang="en-US" b="true" sz="1435" spc="43">
                <a:solidFill>
                  <a:srgbClr val="100F0D"/>
                </a:solidFill>
                <a:latin typeface="Atkinson Hyperlegible Bold"/>
                <a:ea typeface="Atkinson Hyperlegible Bold"/>
                <a:cs typeface="Atkinson Hyperlegible Bold"/>
                <a:sym typeface="Atkinson Hyperlegible Bold"/>
              </a:rPr>
              <a:t>Freedoms</a:t>
            </a:r>
          </a:p>
        </p:txBody>
      </p:sp>
      <p:sp>
        <p:nvSpPr>
          <p:cNvPr name="TextBox 27" id="27"/>
          <p:cNvSpPr txBox="true"/>
          <p:nvPr/>
        </p:nvSpPr>
        <p:spPr>
          <a:xfrm rot="0">
            <a:off x="2354056" y="5577349"/>
            <a:ext cx="1728460" cy="265511"/>
          </a:xfrm>
          <a:prstGeom prst="rect">
            <a:avLst/>
          </a:prstGeom>
        </p:spPr>
        <p:txBody>
          <a:bodyPr anchor="t" rtlCol="false" tIns="0" lIns="0" bIns="0" rIns="0">
            <a:spAutoFit/>
          </a:bodyPr>
          <a:lstStyle/>
          <a:p>
            <a:pPr algn="l">
              <a:lnSpc>
                <a:spcPts val="2007"/>
              </a:lnSpc>
            </a:pPr>
            <a:r>
              <a:rPr lang="en-US" b="true" sz="1435" spc="43">
                <a:solidFill>
                  <a:srgbClr val="100F0D"/>
                </a:solidFill>
                <a:latin typeface="Atkinson Hyperlegible Bold"/>
                <a:ea typeface="Atkinson Hyperlegible Bold"/>
                <a:cs typeface="Atkinson Hyperlegible Bold"/>
                <a:sym typeface="Atkinson Hyperlegible Bold"/>
              </a:rPr>
              <a:t>Gender Equality</a:t>
            </a:r>
          </a:p>
        </p:txBody>
      </p:sp>
      <p:sp>
        <p:nvSpPr>
          <p:cNvPr name="TextBox 28" id="28"/>
          <p:cNvSpPr txBox="true"/>
          <p:nvPr/>
        </p:nvSpPr>
        <p:spPr>
          <a:xfrm rot="0">
            <a:off x="6143103" y="5577349"/>
            <a:ext cx="1728460" cy="265511"/>
          </a:xfrm>
          <a:prstGeom prst="rect">
            <a:avLst/>
          </a:prstGeom>
        </p:spPr>
        <p:txBody>
          <a:bodyPr anchor="t" rtlCol="false" tIns="0" lIns="0" bIns="0" rIns="0">
            <a:spAutoFit/>
          </a:bodyPr>
          <a:lstStyle/>
          <a:p>
            <a:pPr algn="l">
              <a:lnSpc>
                <a:spcPts val="2007"/>
              </a:lnSpc>
            </a:pPr>
            <a:r>
              <a:rPr lang="en-US" b="true" sz="1435" spc="43">
                <a:solidFill>
                  <a:srgbClr val="100F0D"/>
                </a:solidFill>
                <a:latin typeface="Atkinson Hyperlegible Bold"/>
                <a:ea typeface="Atkinson Hyperlegible Bold"/>
                <a:cs typeface="Atkinson Hyperlegible Bold"/>
                <a:sym typeface="Atkinson Hyperlegible Bold"/>
              </a:rPr>
              <a:t>Safety</a:t>
            </a:r>
          </a:p>
        </p:txBody>
      </p:sp>
      <p:sp>
        <p:nvSpPr>
          <p:cNvPr name="TextBox 29" id="29"/>
          <p:cNvSpPr txBox="true"/>
          <p:nvPr/>
        </p:nvSpPr>
        <p:spPr>
          <a:xfrm rot="0">
            <a:off x="11794132" y="4229382"/>
            <a:ext cx="2581855" cy="413247"/>
          </a:xfrm>
          <a:prstGeom prst="rect">
            <a:avLst/>
          </a:prstGeom>
        </p:spPr>
        <p:txBody>
          <a:bodyPr anchor="t" rtlCol="false" tIns="0" lIns="0" bIns="0" rIns="0">
            <a:spAutoFit/>
          </a:bodyPr>
          <a:lstStyle/>
          <a:p>
            <a:pPr algn="l">
              <a:lnSpc>
                <a:spcPts val="3179"/>
              </a:lnSpc>
            </a:pPr>
            <a:r>
              <a:rPr lang="en-US" b="true" sz="2271" spc="66">
                <a:solidFill>
                  <a:srgbClr val="FFBD59"/>
                </a:solidFill>
                <a:latin typeface="Atkinson Hyperlegible Bold"/>
                <a:ea typeface="Atkinson Hyperlegible Bold"/>
                <a:cs typeface="Atkinson Hyperlegible Bold"/>
                <a:sym typeface="Atkinson Hyperlegible Bold"/>
              </a:rPr>
              <a:t>Children’s Rights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1F6F9"/>
        </a:solidFill>
      </p:bgPr>
    </p:bg>
    <p:spTree>
      <p:nvGrpSpPr>
        <p:cNvPr id="1" name=""/>
        <p:cNvGrpSpPr/>
        <p:nvPr/>
      </p:nvGrpSpPr>
      <p:grpSpPr>
        <a:xfrm>
          <a:off x="0" y="0"/>
          <a:ext cx="0" cy="0"/>
          <a:chOff x="0" y="0"/>
          <a:chExt cx="0" cy="0"/>
        </a:xfrm>
      </p:grpSpPr>
      <p:sp>
        <p:nvSpPr>
          <p:cNvPr name="Freeform 2" id="2"/>
          <p:cNvSpPr/>
          <p:nvPr/>
        </p:nvSpPr>
        <p:spPr>
          <a:xfrm flipH="false" flipV="true" rot="0">
            <a:off x="1006016" y="1028700"/>
            <a:ext cx="349140" cy="349140"/>
          </a:xfrm>
          <a:custGeom>
            <a:avLst/>
            <a:gdLst/>
            <a:ahLst/>
            <a:cxnLst/>
            <a:rect r="r" b="b" t="t" l="l"/>
            <a:pathLst>
              <a:path h="349140" w="349140">
                <a:moveTo>
                  <a:pt x="0" y="349140"/>
                </a:moveTo>
                <a:lnTo>
                  <a:pt x="349140" y="349140"/>
                </a:lnTo>
                <a:lnTo>
                  <a:pt x="349140" y="0"/>
                </a:lnTo>
                <a:lnTo>
                  <a:pt x="0" y="0"/>
                </a:lnTo>
                <a:lnTo>
                  <a:pt x="0" y="34914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0377763" y="4262931"/>
            <a:ext cx="6399856" cy="2593286"/>
          </a:xfrm>
          <a:custGeom>
            <a:avLst/>
            <a:gdLst/>
            <a:ahLst/>
            <a:cxnLst/>
            <a:rect r="r" b="b" t="t" l="l"/>
            <a:pathLst>
              <a:path h="2593286" w="6399856">
                <a:moveTo>
                  <a:pt x="0" y="0"/>
                </a:moveTo>
                <a:lnTo>
                  <a:pt x="6399856" y="0"/>
                </a:lnTo>
                <a:lnTo>
                  <a:pt x="6399856" y="2593286"/>
                </a:lnTo>
                <a:lnTo>
                  <a:pt x="0" y="259328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0" y="9843840"/>
            <a:ext cx="18288000" cy="443160"/>
            <a:chOff x="0" y="0"/>
            <a:chExt cx="4816593" cy="116717"/>
          </a:xfrm>
        </p:grpSpPr>
        <p:sp>
          <p:nvSpPr>
            <p:cNvPr name="Freeform 5" id="5"/>
            <p:cNvSpPr/>
            <p:nvPr/>
          </p:nvSpPr>
          <p:spPr>
            <a:xfrm flipH="false" flipV="false" rot="0">
              <a:off x="0" y="0"/>
              <a:ext cx="4816592" cy="116717"/>
            </a:xfrm>
            <a:custGeom>
              <a:avLst/>
              <a:gdLst/>
              <a:ahLst/>
              <a:cxnLst/>
              <a:rect r="r" b="b" t="t" l="l"/>
              <a:pathLst>
                <a:path h="116717" w="4816592">
                  <a:moveTo>
                    <a:pt x="0" y="0"/>
                  </a:moveTo>
                  <a:lnTo>
                    <a:pt x="4816592" y="0"/>
                  </a:lnTo>
                  <a:lnTo>
                    <a:pt x="4816592" y="116717"/>
                  </a:lnTo>
                  <a:lnTo>
                    <a:pt x="0" y="116717"/>
                  </a:lnTo>
                  <a:close/>
                </a:path>
              </a:pathLst>
            </a:custGeom>
            <a:solidFill>
              <a:srgbClr val="F2C35D"/>
            </a:solidFill>
          </p:spPr>
        </p:sp>
        <p:sp>
          <p:nvSpPr>
            <p:cNvPr name="TextBox 6" id="6"/>
            <p:cNvSpPr txBox="true"/>
            <p:nvPr/>
          </p:nvSpPr>
          <p:spPr>
            <a:xfrm>
              <a:off x="0" y="38100"/>
              <a:ext cx="4816593" cy="78617"/>
            </a:xfrm>
            <a:prstGeom prst="rect">
              <a:avLst/>
            </a:prstGeom>
          </p:spPr>
          <p:txBody>
            <a:bodyPr anchor="ctr" rtlCol="false" tIns="50800" lIns="50800" bIns="50800" rIns="50800"/>
            <a:lstStyle/>
            <a:p>
              <a:pPr algn="ctr">
                <a:lnSpc>
                  <a:spcPts val="2402"/>
                </a:lnSpc>
              </a:pPr>
            </a:p>
          </p:txBody>
        </p:sp>
      </p:grpSp>
      <p:grpSp>
        <p:nvGrpSpPr>
          <p:cNvPr name="Group 7" id="7"/>
          <p:cNvGrpSpPr/>
          <p:nvPr/>
        </p:nvGrpSpPr>
        <p:grpSpPr>
          <a:xfrm rot="0">
            <a:off x="10632978" y="4508910"/>
            <a:ext cx="1410556" cy="36632"/>
            <a:chOff x="0" y="0"/>
            <a:chExt cx="5535270" cy="143751"/>
          </a:xfrm>
        </p:grpSpPr>
        <p:sp>
          <p:nvSpPr>
            <p:cNvPr name="Freeform 8" id="8"/>
            <p:cNvSpPr/>
            <p:nvPr/>
          </p:nvSpPr>
          <p:spPr>
            <a:xfrm flipH="false" flipV="false" rot="0">
              <a:off x="71882" y="0"/>
              <a:ext cx="5391531" cy="143764"/>
            </a:xfrm>
            <a:custGeom>
              <a:avLst/>
              <a:gdLst/>
              <a:ahLst/>
              <a:cxnLst/>
              <a:rect r="r" b="b" t="t" l="l"/>
              <a:pathLst>
                <a:path h="143764" w="5391531">
                  <a:moveTo>
                    <a:pt x="0" y="0"/>
                  </a:moveTo>
                  <a:lnTo>
                    <a:pt x="5391531" y="0"/>
                  </a:lnTo>
                  <a:lnTo>
                    <a:pt x="5391531" y="143764"/>
                  </a:lnTo>
                  <a:lnTo>
                    <a:pt x="0" y="143764"/>
                  </a:lnTo>
                  <a:close/>
                </a:path>
              </a:pathLst>
            </a:custGeom>
            <a:solidFill>
              <a:srgbClr val="FFBD59"/>
            </a:solidFill>
            <a:ln w="12700">
              <a:solidFill>
                <a:srgbClr val="000000"/>
              </a:solidFill>
            </a:ln>
          </p:spPr>
        </p:sp>
      </p:grpSp>
      <p:grpSp>
        <p:nvGrpSpPr>
          <p:cNvPr name="Group 9" id="9"/>
          <p:cNvGrpSpPr/>
          <p:nvPr/>
        </p:nvGrpSpPr>
        <p:grpSpPr>
          <a:xfrm rot="0">
            <a:off x="14506926" y="4508910"/>
            <a:ext cx="1902662" cy="36632"/>
            <a:chOff x="0" y="0"/>
            <a:chExt cx="7466381" cy="143751"/>
          </a:xfrm>
        </p:grpSpPr>
        <p:sp>
          <p:nvSpPr>
            <p:cNvPr name="Freeform 10" id="10"/>
            <p:cNvSpPr/>
            <p:nvPr/>
          </p:nvSpPr>
          <p:spPr>
            <a:xfrm flipH="false" flipV="false" rot="0">
              <a:off x="71882" y="0"/>
              <a:ext cx="7322566" cy="143764"/>
            </a:xfrm>
            <a:custGeom>
              <a:avLst/>
              <a:gdLst/>
              <a:ahLst/>
              <a:cxnLst/>
              <a:rect r="r" b="b" t="t" l="l"/>
              <a:pathLst>
                <a:path h="143764" w="7322566">
                  <a:moveTo>
                    <a:pt x="0" y="0"/>
                  </a:moveTo>
                  <a:lnTo>
                    <a:pt x="7322566" y="0"/>
                  </a:lnTo>
                  <a:lnTo>
                    <a:pt x="7322566" y="143764"/>
                  </a:lnTo>
                  <a:lnTo>
                    <a:pt x="0" y="143764"/>
                  </a:lnTo>
                  <a:close/>
                </a:path>
              </a:pathLst>
            </a:custGeom>
            <a:solidFill>
              <a:srgbClr val="FFBD59"/>
            </a:solidFill>
            <a:ln w="12700">
              <a:solidFill>
                <a:srgbClr val="000000"/>
              </a:solidFill>
            </a:ln>
          </p:spPr>
        </p:sp>
      </p:grpSp>
      <p:grpSp>
        <p:nvGrpSpPr>
          <p:cNvPr name="Group 11" id="11"/>
          <p:cNvGrpSpPr/>
          <p:nvPr/>
        </p:nvGrpSpPr>
        <p:grpSpPr>
          <a:xfrm rot="0">
            <a:off x="15404180" y="1037641"/>
            <a:ext cx="1855120" cy="953506"/>
            <a:chOff x="0" y="0"/>
            <a:chExt cx="7279818" cy="3741725"/>
          </a:xfrm>
        </p:grpSpPr>
        <p:sp>
          <p:nvSpPr>
            <p:cNvPr name="Freeform 12" id="12"/>
            <p:cNvSpPr/>
            <p:nvPr/>
          </p:nvSpPr>
          <p:spPr>
            <a:xfrm flipH="false" flipV="false" rot="0">
              <a:off x="0" y="0"/>
              <a:ext cx="7279767" cy="3741674"/>
            </a:xfrm>
            <a:custGeom>
              <a:avLst/>
              <a:gdLst/>
              <a:ahLst/>
              <a:cxnLst/>
              <a:rect r="r" b="b" t="t" l="l"/>
              <a:pathLst>
                <a:path h="3741674" w="7279767">
                  <a:moveTo>
                    <a:pt x="0" y="0"/>
                  </a:moveTo>
                  <a:lnTo>
                    <a:pt x="7279767" y="0"/>
                  </a:lnTo>
                  <a:lnTo>
                    <a:pt x="7279767" y="3741674"/>
                  </a:lnTo>
                  <a:lnTo>
                    <a:pt x="0" y="3741674"/>
                  </a:lnTo>
                  <a:lnTo>
                    <a:pt x="0" y="0"/>
                  </a:lnTo>
                  <a:close/>
                </a:path>
              </a:pathLst>
            </a:custGeom>
            <a:blipFill>
              <a:blip r:embed="rId6"/>
              <a:stretch>
                <a:fillRect l="0" t="-147" r="0" b="-149"/>
              </a:stretch>
            </a:blipFill>
          </p:spPr>
        </p:sp>
      </p:grpSp>
      <p:sp>
        <p:nvSpPr>
          <p:cNvPr name="Freeform 13" id="13"/>
          <p:cNvSpPr/>
          <p:nvPr/>
        </p:nvSpPr>
        <p:spPr>
          <a:xfrm flipH="false" flipV="false" rot="0">
            <a:off x="1551833" y="4103352"/>
            <a:ext cx="946695" cy="903987"/>
          </a:xfrm>
          <a:custGeom>
            <a:avLst/>
            <a:gdLst/>
            <a:ahLst/>
            <a:cxnLst/>
            <a:rect r="r" b="b" t="t" l="l"/>
            <a:pathLst>
              <a:path h="903987" w="946695">
                <a:moveTo>
                  <a:pt x="0" y="0"/>
                </a:moveTo>
                <a:lnTo>
                  <a:pt x="946694" y="0"/>
                </a:lnTo>
                <a:lnTo>
                  <a:pt x="946694" y="903987"/>
                </a:lnTo>
                <a:lnTo>
                  <a:pt x="0" y="903987"/>
                </a:lnTo>
                <a:lnTo>
                  <a:pt x="0" y="0"/>
                </a:lnTo>
                <a:close/>
              </a:path>
            </a:pathLst>
          </a:custGeom>
          <a:blipFill>
            <a:blip r:embed="rId7"/>
            <a:stretch>
              <a:fillRect l="-23308" t="-48092" r="-10968" b="-62839"/>
            </a:stretch>
          </a:blipFill>
        </p:spPr>
      </p:sp>
      <p:sp>
        <p:nvSpPr>
          <p:cNvPr name="Freeform 14" id="14"/>
          <p:cNvSpPr/>
          <p:nvPr/>
        </p:nvSpPr>
        <p:spPr>
          <a:xfrm flipH="false" flipV="false" rot="0">
            <a:off x="1490207" y="5872812"/>
            <a:ext cx="1069946" cy="983405"/>
          </a:xfrm>
          <a:custGeom>
            <a:avLst/>
            <a:gdLst/>
            <a:ahLst/>
            <a:cxnLst/>
            <a:rect r="r" b="b" t="t" l="l"/>
            <a:pathLst>
              <a:path h="983405" w="1069946">
                <a:moveTo>
                  <a:pt x="0" y="0"/>
                </a:moveTo>
                <a:lnTo>
                  <a:pt x="1069946" y="0"/>
                </a:lnTo>
                <a:lnTo>
                  <a:pt x="1069946" y="983405"/>
                </a:lnTo>
                <a:lnTo>
                  <a:pt x="0" y="983405"/>
                </a:lnTo>
                <a:lnTo>
                  <a:pt x="0" y="0"/>
                </a:lnTo>
                <a:close/>
              </a:path>
            </a:pathLst>
          </a:custGeom>
          <a:blipFill>
            <a:blip r:embed="rId8"/>
            <a:stretch>
              <a:fillRect l="-20786" t="-56250" r="-16301" b="-67478"/>
            </a:stretch>
          </a:blipFill>
        </p:spPr>
      </p:sp>
      <p:sp>
        <p:nvSpPr>
          <p:cNvPr name="Freeform 15" id="15"/>
          <p:cNvSpPr/>
          <p:nvPr/>
        </p:nvSpPr>
        <p:spPr>
          <a:xfrm flipH="false" flipV="false" rot="0">
            <a:off x="5318787" y="4067338"/>
            <a:ext cx="1174106" cy="1041545"/>
          </a:xfrm>
          <a:custGeom>
            <a:avLst/>
            <a:gdLst/>
            <a:ahLst/>
            <a:cxnLst/>
            <a:rect r="r" b="b" t="t" l="l"/>
            <a:pathLst>
              <a:path h="1041545" w="1174106">
                <a:moveTo>
                  <a:pt x="0" y="0"/>
                </a:moveTo>
                <a:lnTo>
                  <a:pt x="1174106" y="0"/>
                </a:lnTo>
                <a:lnTo>
                  <a:pt x="1174106" y="1041546"/>
                </a:lnTo>
                <a:lnTo>
                  <a:pt x="0" y="1041546"/>
                </a:lnTo>
                <a:lnTo>
                  <a:pt x="0" y="0"/>
                </a:lnTo>
                <a:close/>
              </a:path>
            </a:pathLst>
          </a:custGeom>
          <a:blipFill>
            <a:blip r:embed="rId9"/>
            <a:stretch>
              <a:fillRect l="-311029" t="-350573" r="-18965" b="-276508"/>
            </a:stretch>
          </a:blipFill>
        </p:spPr>
      </p:sp>
      <p:sp>
        <p:nvSpPr>
          <p:cNvPr name="Freeform 16" id="16"/>
          <p:cNvSpPr/>
          <p:nvPr/>
        </p:nvSpPr>
        <p:spPr>
          <a:xfrm flipH="false" flipV="false" rot="0">
            <a:off x="5375937" y="5704378"/>
            <a:ext cx="1186531" cy="1164559"/>
          </a:xfrm>
          <a:custGeom>
            <a:avLst/>
            <a:gdLst/>
            <a:ahLst/>
            <a:cxnLst/>
            <a:rect r="r" b="b" t="t" l="l"/>
            <a:pathLst>
              <a:path h="1164559" w="1186531">
                <a:moveTo>
                  <a:pt x="0" y="0"/>
                </a:moveTo>
                <a:lnTo>
                  <a:pt x="1186532" y="0"/>
                </a:lnTo>
                <a:lnTo>
                  <a:pt x="1186532" y="1164558"/>
                </a:lnTo>
                <a:lnTo>
                  <a:pt x="0" y="1164558"/>
                </a:lnTo>
                <a:lnTo>
                  <a:pt x="0" y="0"/>
                </a:lnTo>
                <a:close/>
              </a:path>
            </a:pathLst>
          </a:custGeom>
          <a:blipFill>
            <a:blip r:embed="rId9"/>
            <a:stretch>
              <a:fillRect l="-239542" t="-437674" r="-129451" b="-179088"/>
            </a:stretch>
          </a:blipFill>
        </p:spPr>
      </p:sp>
      <p:sp>
        <p:nvSpPr>
          <p:cNvPr name="Freeform 17" id="17"/>
          <p:cNvSpPr/>
          <p:nvPr/>
        </p:nvSpPr>
        <p:spPr>
          <a:xfrm flipH="false" flipV="false" rot="0">
            <a:off x="10857816" y="5007339"/>
            <a:ext cx="1344541" cy="984734"/>
          </a:xfrm>
          <a:custGeom>
            <a:avLst/>
            <a:gdLst/>
            <a:ahLst/>
            <a:cxnLst/>
            <a:rect r="r" b="b" t="t" l="l"/>
            <a:pathLst>
              <a:path h="984734" w="1344541">
                <a:moveTo>
                  <a:pt x="0" y="0"/>
                </a:moveTo>
                <a:lnTo>
                  <a:pt x="1344540" y="0"/>
                </a:lnTo>
                <a:lnTo>
                  <a:pt x="1344540" y="984734"/>
                </a:lnTo>
                <a:lnTo>
                  <a:pt x="0" y="984734"/>
                </a:lnTo>
                <a:lnTo>
                  <a:pt x="0" y="0"/>
                </a:lnTo>
                <a:close/>
              </a:path>
            </a:pathLst>
          </a:custGeom>
          <a:blipFill>
            <a:blip r:embed="rId9"/>
            <a:stretch>
              <a:fillRect l="-267734" t="-259748" r="-7648" b="-409065"/>
            </a:stretch>
          </a:blipFill>
        </p:spPr>
      </p:sp>
      <p:sp>
        <p:nvSpPr>
          <p:cNvPr name="TextBox 18" id="18"/>
          <p:cNvSpPr txBox="true"/>
          <p:nvPr/>
        </p:nvSpPr>
        <p:spPr>
          <a:xfrm rot="0">
            <a:off x="1256610" y="1241347"/>
            <a:ext cx="5771448" cy="357102"/>
          </a:xfrm>
          <a:prstGeom prst="rect">
            <a:avLst/>
          </a:prstGeom>
        </p:spPr>
        <p:txBody>
          <a:bodyPr anchor="t" rtlCol="false" tIns="0" lIns="0" bIns="0" rIns="0">
            <a:spAutoFit/>
          </a:bodyPr>
          <a:lstStyle/>
          <a:p>
            <a:pPr algn="l">
              <a:lnSpc>
                <a:spcPts val="2883"/>
              </a:lnSpc>
            </a:pPr>
            <a:r>
              <a:rPr lang="en-US" sz="2402" b="true">
                <a:solidFill>
                  <a:srgbClr val="FFBD59"/>
                </a:solidFill>
                <a:latin typeface="TT Firs Neue Bold"/>
                <a:ea typeface="TT Firs Neue Bold"/>
                <a:cs typeface="TT Firs Neue Bold"/>
                <a:sym typeface="TT Firs Neue Bold"/>
              </a:rPr>
              <a:t>Your Rights (continued)</a:t>
            </a:r>
          </a:p>
        </p:txBody>
      </p:sp>
      <p:sp>
        <p:nvSpPr>
          <p:cNvPr name="TextBox 19" id="19"/>
          <p:cNvSpPr txBox="true"/>
          <p:nvPr/>
        </p:nvSpPr>
        <p:spPr>
          <a:xfrm rot="0">
            <a:off x="2708129" y="4395599"/>
            <a:ext cx="1948770" cy="909955"/>
          </a:xfrm>
          <a:prstGeom prst="rect">
            <a:avLst/>
          </a:prstGeom>
        </p:spPr>
        <p:txBody>
          <a:bodyPr anchor="t" rtlCol="false" tIns="0" lIns="0" bIns="0" rIns="0">
            <a:spAutoFit/>
          </a:bodyPr>
          <a:lstStyle/>
          <a:p>
            <a:pPr algn="l">
              <a:lnSpc>
                <a:spcPts val="1819"/>
              </a:lnSpc>
            </a:pPr>
            <a:r>
              <a:rPr lang="en-US" sz="1299" spc="38">
                <a:solidFill>
                  <a:srgbClr val="100F0D"/>
                </a:solidFill>
                <a:latin typeface="Atkinson Hyperlegible"/>
                <a:ea typeface="Atkinson Hyperlegible"/>
                <a:cs typeface="Atkinson Hyperlegible"/>
                <a:sym typeface="Atkinson Hyperlegible"/>
              </a:rPr>
              <a:t>Same-sex couples have equal rights to marry and raise families. </a:t>
            </a:r>
          </a:p>
          <a:p>
            <a:pPr algn="l">
              <a:lnSpc>
                <a:spcPts val="1819"/>
              </a:lnSpc>
            </a:pPr>
          </a:p>
        </p:txBody>
      </p:sp>
      <p:sp>
        <p:nvSpPr>
          <p:cNvPr name="TextBox 20" id="20"/>
          <p:cNvSpPr txBox="true"/>
          <p:nvPr/>
        </p:nvSpPr>
        <p:spPr>
          <a:xfrm rot="0">
            <a:off x="6778643" y="4344879"/>
            <a:ext cx="2365357" cy="1099066"/>
          </a:xfrm>
          <a:prstGeom prst="rect">
            <a:avLst/>
          </a:prstGeom>
        </p:spPr>
        <p:txBody>
          <a:bodyPr anchor="t" rtlCol="false" tIns="0" lIns="0" bIns="0" rIns="0">
            <a:spAutoFit/>
          </a:bodyPr>
          <a:lstStyle/>
          <a:p>
            <a:pPr algn="l">
              <a:lnSpc>
                <a:spcPts val="1747"/>
              </a:lnSpc>
            </a:pPr>
            <a:r>
              <a:rPr lang="en-US" sz="1247" spc="37">
                <a:solidFill>
                  <a:srgbClr val="100F0D"/>
                </a:solidFill>
                <a:latin typeface="Atkinson Hyperlegible"/>
                <a:ea typeface="Atkinson Hyperlegible"/>
                <a:cs typeface="Atkinson Hyperlegible"/>
                <a:sym typeface="Atkinson Hyperlegible"/>
              </a:rPr>
              <a:t>After living in the Faroe Islands for 3 years in a row, you can vote and run as a candidate in municipal elections. </a:t>
            </a:r>
          </a:p>
          <a:p>
            <a:pPr algn="l">
              <a:lnSpc>
                <a:spcPts val="1747"/>
              </a:lnSpc>
            </a:pPr>
          </a:p>
        </p:txBody>
      </p:sp>
      <p:sp>
        <p:nvSpPr>
          <p:cNvPr name="TextBox 21" id="21"/>
          <p:cNvSpPr txBox="true"/>
          <p:nvPr/>
        </p:nvSpPr>
        <p:spPr>
          <a:xfrm rot="0">
            <a:off x="2708129" y="6085414"/>
            <a:ext cx="1708112" cy="909955"/>
          </a:xfrm>
          <a:prstGeom prst="rect">
            <a:avLst/>
          </a:prstGeom>
        </p:spPr>
        <p:txBody>
          <a:bodyPr anchor="t" rtlCol="false" tIns="0" lIns="0" bIns="0" rIns="0">
            <a:spAutoFit/>
          </a:bodyPr>
          <a:lstStyle/>
          <a:p>
            <a:pPr algn="l">
              <a:lnSpc>
                <a:spcPts val="1819"/>
              </a:lnSpc>
            </a:pPr>
            <a:r>
              <a:rPr lang="en-US" sz="1299" spc="38">
                <a:solidFill>
                  <a:srgbClr val="100F0D"/>
                </a:solidFill>
                <a:latin typeface="Atkinson Hyperlegible"/>
                <a:ea typeface="Atkinson Hyperlegible"/>
                <a:cs typeface="Atkinson Hyperlegible"/>
                <a:sym typeface="Atkinson Hyperlegible"/>
              </a:rPr>
              <a:t>You have the right to family life and personal privacy.</a:t>
            </a:r>
          </a:p>
          <a:p>
            <a:pPr algn="l">
              <a:lnSpc>
                <a:spcPts val="1819"/>
              </a:lnSpc>
            </a:pPr>
          </a:p>
        </p:txBody>
      </p:sp>
      <p:sp>
        <p:nvSpPr>
          <p:cNvPr name="TextBox 22" id="22"/>
          <p:cNvSpPr txBox="true"/>
          <p:nvPr/>
        </p:nvSpPr>
        <p:spPr>
          <a:xfrm rot="0">
            <a:off x="6794872" y="6171071"/>
            <a:ext cx="2349128" cy="1367155"/>
          </a:xfrm>
          <a:prstGeom prst="rect">
            <a:avLst/>
          </a:prstGeom>
        </p:spPr>
        <p:txBody>
          <a:bodyPr anchor="t" rtlCol="false" tIns="0" lIns="0" bIns="0" rIns="0">
            <a:spAutoFit/>
          </a:bodyPr>
          <a:lstStyle/>
          <a:p>
            <a:pPr algn="l">
              <a:lnSpc>
                <a:spcPts val="1819"/>
              </a:lnSpc>
            </a:pPr>
            <a:r>
              <a:rPr lang="en-US" sz="1299" spc="38">
                <a:solidFill>
                  <a:srgbClr val="100F0D"/>
                </a:solidFill>
                <a:latin typeface="Atkinson Hyperlegible"/>
                <a:ea typeface="Atkinson Hyperlegible"/>
                <a:cs typeface="Atkinson Hyperlegible"/>
                <a:sym typeface="Atkinson Hyperlegible"/>
              </a:rPr>
              <a:t>You have the right to ask public institutions for information about your own case or other matters related to your inquiry. </a:t>
            </a:r>
          </a:p>
          <a:p>
            <a:pPr algn="l">
              <a:lnSpc>
                <a:spcPts val="1819"/>
              </a:lnSpc>
            </a:pPr>
          </a:p>
        </p:txBody>
      </p:sp>
      <p:sp>
        <p:nvSpPr>
          <p:cNvPr name="TextBox 23" id="23"/>
          <p:cNvSpPr txBox="true"/>
          <p:nvPr/>
        </p:nvSpPr>
        <p:spPr>
          <a:xfrm rot="0">
            <a:off x="12550647" y="4892144"/>
            <a:ext cx="3858941" cy="1595893"/>
          </a:xfrm>
          <a:prstGeom prst="rect">
            <a:avLst/>
          </a:prstGeom>
        </p:spPr>
        <p:txBody>
          <a:bodyPr anchor="t" rtlCol="false" tIns="0" lIns="0" bIns="0" rIns="0">
            <a:spAutoFit/>
          </a:bodyPr>
          <a:lstStyle/>
          <a:p>
            <a:pPr algn="l">
              <a:lnSpc>
                <a:spcPts val="1818"/>
              </a:lnSpc>
            </a:pPr>
            <a:r>
              <a:rPr lang="en-US" sz="1299" spc="38">
                <a:solidFill>
                  <a:srgbClr val="100F0D"/>
                </a:solidFill>
                <a:latin typeface="Atkinson Hyperlegible"/>
                <a:ea typeface="Atkinson Hyperlegible"/>
                <a:cs typeface="Atkinson Hyperlegible"/>
                <a:sym typeface="Atkinson Hyperlegible"/>
              </a:rPr>
              <a:t>Social rights include access to public services when needed, such as health care, education, and financial support. Some financial services may depend on your type of residence permit and could affect your permit status negatively — always ask if you are unsure.</a:t>
            </a:r>
          </a:p>
          <a:p>
            <a:pPr algn="l">
              <a:lnSpc>
                <a:spcPts val="1818"/>
              </a:lnSpc>
            </a:pPr>
          </a:p>
        </p:txBody>
      </p:sp>
      <p:sp>
        <p:nvSpPr>
          <p:cNvPr name="TextBox 24" id="24"/>
          <p:cNvSpPr txBox="true"/>
          <p:nvPr/>
        </p:nvSpPr>
        <p:spPr>
          <a:xfrm rot="0">
            <a:off x="2708129" y="4048288"/>
            <a:ext cx="1682204" cy="238284"/>
          </a:xfrm>
          <a:prstGeom prst="rect">
            <a:avLst/>
          </a:prstGeom>
        </p:spPr>
        <p:txBody>
          <a:bodyPr anchor="t" rtlCol="false" tIns="0" lIns="0" bIns="0" rIns="0">
            <a:spAutoFit/>
          </a:bodyPr>
          <a:lstStyle/>
          <a:p>
            <a:pPr algn="l">
              <a:lnSpc>
                <a:spcPts val="2098"/>
              </a:lnSpc>
            </a:pPr>
            <a:r>
              <a:rPr lang="en-US" b="true" sz="1500" spc="44">
                <a:solidFill>
                  <a:srgbClr val="100F0D"/>
                </a:solidFill>
                <a:latin typeface="Atkinson Hyperlegible Bold"/>
                <a:ea typeface="Atkinson Hyperlegible Bold"/>
                <a:cs typeface="Atkinson Hyperlegible Bold"/>
                <a:sym typeface="Atkinson Hyperlegible Bold"/>
              </a:rPr>
              <a:t>Marriage Equality</a:t>
            </a:r>
          </a:p>
        </p:txBody>
      </p:sp>
      <p:sp>
        <p:nvSpPr>
          <p:cNvPr name="TextBox 25" id="25"/>
          <p:cNvSpPr txBox="true"/>
          <p:nvPr/>
        </p:nvSpPr>
        <p:spPr>
          <a:xfrm rot="0">
            <a:off x="6778643" y="4024647"/>
            <a:ext cx="1305520" cy="238284"/>
          </a:xfrm>
          <a:prstGeom prst="rect">
            <a:avLst/>
          </a:prstGeom>
        </p:spPr>
        <p:txBody>
          <a:bodyPr anchor="t" rtlCol="false" tIns="0" lIns="0" bIns="0" rIns="0">
            <a:spAutoFit/>
          </a:bodyPr>
          <a:lstStyle/>
          <a:p>
            <a:pPr algn="l">
              <a:lnSpc>
                <a:spcPts val="2098"/>
              </a:lnSpc>
            </a:pPr>
            <a:r>
              <a:rPr lang="en-US" b="true" sz="1500" spc="44">
                <a:solidFill>
                  <a:srgbClr val="100F0D"/>
                </a:solidFill>
                <a:latin typeface="Atkinson Hyperlegible Bold"/>
                <a:ea typeface="Atkinson Hyperlegible Bold"/>
                <a:cs typeface="Atkinson Hyperlegible Bold"/>
                <a:sym typeface="Atkinson Hyperlegible Bold"/>
              </a:rPr>
              <a:t>Voting Rights</a:t>
            </a:r>
          </a:p>
        </p:txBody>
      </p:sp>
      <p:sp>
        <p:nvSpPr>
          <p:cNvPr name="TextBox 26" id="26"/>
          <p:cNvSpPr txBox="true"/>
          <p:nvPr/>
        </p:nvSpPr>
        <p:spPr>
          <a:xfrm rot="0">
            <a:off x="2708129" y="5807250"/>
            <a:ext cx="2214265" cy="238284"/>
          </a:xfrm>
          <a:prstGeom prst="rect">
            <a:avLst/>
          </a:prstGeom>
        </p:spPr>
        <p:txBody>
          <a:bodyPr anchor="t" rtlCol="false" tIns="0" lIns="0" bIns="0" rIns="0">
            <a:spAutoFit/>
          </a:bodyPr>
          <a:lstStyle/>
          <a:p>
            <a:pPr algn="l">
              <a:lnSpc>
                <a:spcPts val="2098"/>
              </a:lnSpc>
            </a:pPr>
            <a:r>
              <a:rPr lang="en-US" b="true" sz="1500" spc="44">
                <a:solidFill>
                  <a:srgbClr val="100F0D"/>
                </a:solidFill>
                <a:latin typeface="Atkinson Hyperlegible Bold"/>
                <a:ea typeface="Atkinson Hyperlegible Bold"/>
                <a:cs typeface="Atkinson Hyperlegible Bold"/>
                <a:sym typeface="Atkinson Hyperlegible Bold"/>
              </a:rPr>
              <a:t>Family and Private Life</a:t>
            </a:r>
          </a:p>
        </p:txBody>
      </p:sp>
      <p:sp>
        <p:nvSpPr>
          <p:cNvPr name="TextBox 27" id="27"/>
          <p:cNvSpPr txBox="true"/>
          <p:nvPr/>
        </p:nvSpPr>
        <p:spPr>
          <a:xfrm rot="0">
            <a:off x="6778643" y="5807250"/>
            <a:ext cx="2028825" cy="238284"/>
          </a:xfrm>
          <a:prstGeom prst="rect">
            <a:avLst/>
          </a:prstGeom>
        </p:spPr>
        <p:txBody>
          <a:bodyPr anchor="t" rtlCol="false" tIns="0" lIns="0" bIns="0" rIns="0">
            <a:spAutoFit/>
          </a:bodyPr>
          <a:lstStyle/>
          <a:p>
            <a:pPr algn="l">
              <a:lnSpc>
                <a:spcPts val="2098"/>
              </a:lnSpc>
            </a:pPr>
            <a:r>
              <a:rPr lang="en-US" b="true" sz="1500" spc="44">
                <a:solidFill>
                  <a:srgbClr val="100F0D"/>
                </a:solidFill>
                <a:latin typeface="Atkinson Hyperlegible Bold"/>
                <a:ea typeface="Atkinson Hyperlegible Bold"/>
                <a:cs typeface="Atkinson Hyperlegible Bold"/>
                <a:sym typeface="Atkinson Hyperlegible Bold"/>
              </a:rPr>
              <a:t>Personal Information</a:t>
            </a:r>
          </a:p>
        </p:txBody>
      </p:sp>
      <p:sp>
        <p:nvSpPr>
          <p:cNvPr name="TextBox 28" id="28"/>
          <p:cNvSpPr txBox="true"/>
          <p:nvPr/>
        </p:nvSpPr>
        <p:spPr>
          <a:xfrm rot="0">
            <a:off x="12550647" y="4334110"/>
            <a:ext cx="1671412" cy="330180"/>
          </a:xfrm>
          <a:prstGeom prst="rect">
            <a:avLst/>
          </a:prstGeom>
        </p:spPr>
        <p:txBody>
          <a:bodyPr anchor="t" rtlCol="false" tIns="0" lIns="0" bIns="0" rIns="0">
            <a:spAutoFit/>
          </a:bodyPr>
          <a:lstStyle/>
          <a:p>
            <a:pPr algn="l">
              <a:lnSpc>
                <a:spcPts val="2556"/>
              </a:lnSpc>
            </a:pPr>
            <a:r>
              <a:rPr lang="en-US" b="true" sz="1825" spc="53">
                <a:solidFill>
                  <a:srgbClr val="FFBD59"/>
                </a:solidFill>
                <a:latin typeface="Atkinson Hyperlegible Bold"/>
                <a:ea typeface="Atkinson Hyperlegible Bold"/>
                <a:cs typeface="Atkinson Hyperlegible Bold"/>
                <a:sym typeface="Atkinson Hyperlegible Bold"/>
              </a:rPr>
              <a:t>Social Rights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1F6F9"/>
        </a:solidFill>
      </p:bgPr>
    </p:bg>
    <p:spTree>
      <p:nvGrpSpPr>
        <p:cNvPr id="1" name=""/>
        <p:cNvGrpSpPr/>
        <p:nvPr/>
      </p:nvGrpSpPr>
      <p:grpSpPr>
        <a:xfrm>
          <a:off x="0" y="0"/>
          <a:ext cx="0" cy="0"/>
          <a:chOff x="0" y="0"/>
          <a:chExt cx="0" cy="0"/>
        </a:xfrm>
      </p:grpSpPr>
      <p:sp>
        <p:nvSpPr>
          <p:cNvPr name="Freeform 2" id="2"/>
          <p:cNvSpPr/>
          <p:nvPr/>
        </p:nvSpPr>
        <p:spPr>
          <a:xfrm flipH="false" flipV="true" rot="0">
            <a:off x="1028700" y="1028700"/>
            <a:ext cx="349140" cy="349140"/>
          </a:xfrm>
          <a:custGeom>
            <a:avLst/>
            <a:gdLst/>
            <a:ahLst/>
            <a:cxnLst/>
            <a:rect r="r" b="b" t="t" l="l"/>
            <a:pathLst>
              <a:path h="349140" w="349140">
                <a:moveTo>
                  <a:pt x="0" y="349140"/>
                </a:moveTo>
                <a:lnTo>
                  <a:pt x="349140" y="349140"/>
                </a:lnTo>
                <a:lnTo>
                  <a:pt x="349140" y="0"/>
                </a:lnTo>
                <a:lnTo>
                  <a:pt x="0" y="0"/>
                </a:lnTo>
                <a:lnTo>
                  <a:pt x="0" y="34914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8480640" y="9922887"/>
            <a:ext cx="1288743" cy="63823"/>
          </a:xfrm>
          <a:prstGeom prst="rect">
            <a:avLst/>
          </a:prstGeom>
        </p:spPr>
        <p:txBody>
          <a:bodyPr anchor="t" rtlCol="false" tIns="0" lIns="0" bIns="0" rIns="0">
            <a:spAutoFit/>
          </a:bodyPr>
          <a:lstStyle/>
          <a:p>
            <a:pPr algn="ctr">
              <a:lnSpc>
                <a:spcPts val="692"/>
              </a:lnSpc>
            </a:pPr>
            <a:r>
              <a:rPr lang="en-US" sz="769" i="true" spc="23">
                <a:solidFill>
                  <a:srgbClr val="100F0D"/>
                </a:solidFill>
                <a:latin typeface="Atkinson Hyperlegible Italics"/>
                <a:ea typeface="Atkinson Hyperlegible Italics"/>
                <a:cs typeface="Atkinson Hyperlegible Italics"/>
                <a:sym typeface="Atkinson Hyperlegible Italics"/>
              </a:rPr>
              <a:t>6</a:t>
            </a:r>
          </a:p>
        </p:txBody>
      </p:sp>
      <p:grpSp>
        <p:nvGrpSpPr>
          <p:cNvPr name="Group 4" id="4"/>
          <p:cNvGrpSpPr/>
          <p:nvPr/>
        </p:nvGrpSpPr>
        <p:grpSpPr>
          <a:xfrm rot="0">
            <a:off x="0" y="9843840"/>
            <a:ext cx="18288000" cy="443160"/>
            <a:chOff x="0" y="0"/>
            <a:chExt cx="4816593" cy="116717"/>
          </a:xfrm>
        </p:grpSpPr>
        <p:sp>
          <p:nvSpPr>
            <p:cNvPr name="Freeform 5" id="5"/>
            <p:cNvSpPr/>
            <p:nvPr/>
          </p:nvSpPr>
          <p:spPr>
            <a:xfrm flipH="false" flipV="false" rot="0">
              <a:off x="0" y="0"/>
              <a:ext cx="4816592" cy="116717"/>
            </a:xfrm>
            <a:custGeom>
              <a:avLst/>
              <a:gdLst/>
              <a:ahLst/>
              <a:cxnLst/>
              <a:rect r="r" b="b" t="t" l="l"/>
              <a:pathLst>
                <a:path h="116717" w="4816592">
                  <a:moveTo>
                    <a:pt x="0" y="0"/>
                  </a:moveTo>
                  <a:lnTo>
                    <a:pt x="4816592" y="0"/>
                  </a:lnTo>
                  <a:lnTo>
                    <a:pt x="4816592" y="116717"/>
                  </a:lnTo>
                  <a:lnTo>
                    <a:pt x="0" y="116717"/>
                  </a:lnTo>
                  <a:close/>
                </a:path>
              </a:pathLst>
            </a:custGeom>
            <a:solidFill>
              <a:srgbClr val="F2C35D"/>
            </a:solidFill>
          </p:spPr>
        </p:sp>
        <p:sp>
          <p:nvSpPr>
            <p:cNvPr name="TextBox 6" id="6"/>
            <p:cNvSpPr txBox="true"/>
            <p:nvPr/>
          </p:nvSpPr>
          <p:spPr>
            <a:xfrm>
              <a:off x="0" y="38100"/>
              <a:ext cx="4816593" cy="78617"/>
            </a:xfrm>
            <a:prstGeom prst="rect">
              <a:avLst/>
            </a:prstGeom>
          </p:spPr>
          <p:txBody>
            <a:bodyPr anchor="ctr" rtlCol="false" tIns="50800" lIns="50800" bIns="50800" rIns="50800"/>
            <a:lstStyle/>
            <a:p>
              <a:pPr algn="ctr">
                <a:lnSpc>
                  <a:spcPts val="2402"/>
                </a:lnSpc>
              </a:pPr>
            </a:p>
          </p:txBody>
        </p:sp>
      </p:grpSp>
      <p:grpSp>
        <p:nvGrpSpPr>
          <p:cNvPr name="Group 7" id="7"/>
          <p:cNvGrpSpPr/>
          <p:nvPr/>
        </p:nvGrpSpPr>
        <p:grpSpPr>
          <a:xfrm rot="0">
            <a:off x="15404180" y="1037641"/>
            <a:ext cx="1855120" cy="953506"/>
            <a:chOff x="0" y="0"/>
            <a:chExt cx="7279818" cy="3741725"/>
          </a:xfrm>
        </p:grpSpPr>
        <p:sp>
          <p:nvSpPr>
            <p:cNvPr name="Freeform 8" id="8"/>
            <p:cNvSpPr/>
            <p:nvPr/>
          </p:nvSpPr>
          <p:spPr>
            <a:xfrm flipH="false" flipV="false" rot="0">
              <a:off x="0" y="0"/>
              <a:ext cx="7279767" cy="3741674"/>
            </a:xfrm>
            <a:custGeom>
              <a:avLst/>
              <a:gdLst/>
              <a:ahLst/>
              <a:cxnLst/>
              <a:rect r="r" b="b" t="t" l="l"/>
              <a:pathLst>
                <a:path h="3741674" w="7279767">
                  <a:moveTo>
                    <a:pt x="0" y="0"/>
                  </a:moveTo>
                  <a:lnTo>
                    <a:pt x="7279767" y="0"/>
                  </a:lnTo>
                  <a:lnTo>
                    <a:pt x="7279767" y="3741674"/>
                  </a:lnTo>
                  <a:lnTo>
                    <a:pt x="0" y="3741674"/>
                  </a:lnTo>
                  <a:lnTo>
                    <a:pt x="0" y="0"/>
                  </a:lnTo>
                  <a:close/>
                </a:path>
              </a:pathLst>
            </a:custGeom>
            <a:blipFill>
              <a:blip r:embed="rId4"/>
              <a:stretch>
                <a:fillRect l="0" t="-147" r="0" b="-149"/>
              </a:stretch>
            </a:blipFill>
          </p:spPr>
        </p:sp>
      </p:grpSp>
      <p:sp>
        <p:nvSpPr>
          <p:cNvPr name="Freeform 9" id="9"/>
          <p:cNvSpPr/>
          <p:nvPr/>
        </p:nvSpPr>
        <p:spPr>
          <a:xfrm flipH="false" flipV="false" rot="0">
            <a:off x="1188161" y="3539857"/>
            <a:ext cx="1397812" cy="1430573"/>
          </a:xfrm>
          <a:custGeom>
            <a:avLst/>
            <a:gdLst/>
            <a:ahLst/>
            <a:cxnLst/>
            <a:rect r="r" b="b" t="t" l="l"/>
            <a:pathLst>
              <a:path h="1430573" w="1397812">
                <a:moveTo>
                  <a:pt x="0" y="0"/>
                </a:moveTo>
                <a:lnTo>
                  <a:pt x="1397811" y="0"/>
                </a:lnTo>
                <a:lnTo>
                  <a:pt x="1397811" y="1430573"/>
                </a:lnTo>
                <a:lnTo>
                  <a:pt x="0" y="1430573"/>
                </a:lnTo>
                <a:lnTo>
                  <a:pt x="0" y="0"/>
                </a:lnTo>
                <a:close/>
              </a:path>
            </a:pathLst>
          </a:custGeom>
          <a:blipFill>
            <a:blip r:embed="rId5"/>
            <a:stretch>
              <a:fillRect l="-39277" t="-31390" r="-41757" b="-45498"/>
            </a:stretch>
          </a:blipFill>
        </p:spPr>
      </p:sp>
      <p:sp>
        <p:nvSpPr>
          <p:cNvPr name="Freeform 10" id="10"/>
          <p:cNvSpPr/>
          <p:nvPr/>
        </p:nvSpPr>
        <p:spPr>
          <a:xfrm flipH="false" flipV="false" rot="0">
            <a:off x="1028700" y="5881055"/>
            <a:ext cx="1716733" cy="1617212"/>
          </a:xfrm>
          <a:custGeom>
            <a:avLst/>
            <a:gdLst/>
            <a:ahLst/>
            <a:cxnLst/>
            <a:rect r="r" b="b" t="t" l="l"/>
            <a:pathLst>
              <a:path h="1617212" w="1716733">
                <a:moveTo>
                  <a:pt x="0" y="0"/>
                </a:moveTo>
                <a:lnTo>
                  <a:pt x="1716733" y="0"/>
                </a:lnTo>
                <a:lnTo>
                  <a:pt x="1716733" y="1617212"/>
                </a:lnTo>
                <a:lnTo>
                  <a:pt x="0" y="1617212"/>
                </a:lnTo>
                <a:lnTo>
                  <a:pt x="0" y="0"/>
                </a:lnTo>
                <a:close/>
              </a:path>
            </a:pathLst>
          </a:custGeom>
          <a:blipFill>
            <a:blip r:embed="rId6"/>
            <a:stretch>
              <a:fillRect l="-39855" t="-38081" r="-43122" b="-56156"/>
            </a:stretch>
          </a:blipFill>
        </p:spPr>
      </p:sp>
      <p:sp>
        <p:nvSpPr>
          <p:cNvPr name="Freeform 11" id="11"/>
          <p:cNvSpPr/>
          <p:nvPr/>
        </p:nvSpPr>
        <p:spPr>
          <a:xfrm flipH="false" flipV="false" rot="0">
            <a:off x="9399388" y="3539857"/>
            <a:ext cx="1408809" cy="1458338"/>
          </a:xfrm>
          <a:custGeom>
            <a:avLst/>
            <a:gdLst/>
            <a:ahLst/>
            <a:cxnLst/>
            <a:rect r="r" b="b" t="t" l="l"/>
            <a:pathLst>
              <a:path h="1458338" w="1408809">
                <a:moveTo>
                  <a:pt x="0" y="0"/>
                </a:moveTo>
                <a:lnTo>
                  <a:pt x="1408809" y="0"/>
                </a:lnTo>
                <a:lnTo>
                  <a:pt x="1408809" y="1458338"/>
                </a:lnTo>
                <a:lnTo>
                  <a:pt x="0" y="1458338"/>
                </a:lnTo>
                <a:lnTo>
                  <a:pt x="0" y="0"/>
                </a:lnTo>
                <a:close/>
              </a:path>
            </a:pathLst>
          </a:custGeom>
          <a:blipFill>
            <a:blip r:embed="rId7"/>
            <a:stretch>
              <a:fillRect l="-31249" t="-24557" r="-33515" b="-34612"/>
            </a:stretch>
          </a:blipFill>
        </p:spPr>
      </p:sp>
      <p:sp>
        <p:nvSpPr>
          <p:cNvPr name="Freeform 12" id="12"/>
          <p:cNvSpPr/>
          <p:nvPr/>
        </p:nvSpPr>
        <p:spPr>
          <a:xfrm flipH="false" flipV="false" rot="0">
            <a:off x="9478409" y="6025402"/>
            <a:ext cx="1415802" cy="1452577"/>
          </a:xfrm>
          <a:custGeom>
            <a:avLst/>
            <a:gdLst/>
            <a:ahLst/>
            <a:cxnLst/>
            <a:rect r="r" b="b" t="t" l="l"/>
            <a:pathLst>
              <a:path h="1452577" w="1415802">
                <a:moveTo>
                  <a:pt x="0" y="0"/>
                </a:moveTo>
                <a:lnTo>
                  <a:pt x="1415803" y="0"/>
                </a:lnTo>
                <a:lnTo>
                  <a:pt x="1415803" y="1452577"/>
                </a:lnTo>
                <a:lnTo>
                  <a:pt x="0" y="1452577"/>
                </a:lnTo>
                <a:lnTo>
                  <a:pt x="0" y="0"/>
                </a:lnTo>
                <a:close/>
              </a:path>
            </a:pathLst>
          </a:custGeom>
          <a:blipFill>
            <a:blip r:embed="rId8"/>
            <a:stretch>
              <a:fillRect l="-19480" t="-10092" r="-20922" b="-26755"/>
            </a:stretch>
          </a:blipFill>
        </p:spPr>
      </p:sp>
      <p:sp>
        <p:nvSpPr>
          <p:cNvPr name="TextBox 13" id="13"/>
          <p:cNvSpPr txBox="true"/>
          <p:nvPr/>
        </p:nvSpPr>
        <p:spPr>
          <a:xfrm rot="0">
            <a:off x="1279294" y="1241347"/>
            <a:ext cx="5771448" cy="357102"/>
          </a:xfrm>
          <a:prstGeom prst="rect">
            <a:avLst/>
          </a:prstGeom>
        </p:spPr>
        <p:txBody>
          <a:bodyPr anchor="t" rtlCol="false" tIns="0" lIns="0" bIns="0" rIns="0">
            <a:spAutoFit/>
          </a:bodyPr>
          <a:lstStyle/>
          <a:p>
            <a:pPr algn="l">
              <a:lnSpc>
                <a:spcPts val="2883"/>
              </a:lnSpc>
            </a:pPr>
            <a:r>
              <a:rPr lang="en-US" sz="2402" b="true">
                <a:solidFill>
                  <a:srgbClr val="FFBD59"/>
                </a:solidFill>
                <a:latin typeface="TT Firs Neue Bold"/>
                <a:ea typeface="TT Firs Neue Bold"/>
                <a:cs typeface="TT Firs Neue Bold"/>
                <a:sym typeface="TT Firs Neue Bold"/>
              </a:rPr>
              <a:t>Your Duties</a:t>
            </a:r>
          </a:p>
        </p:txBody>
      </p:sp>
      <p:sp>
        <p:nvSpPr>
          <p:cNvPr name="TextBox 14" id="14"/>
          <p:cNvSpPr txBox="true"/>
          <p:nvPr/>
        </p:nvSpPr>
        <p:spPr>
          <a:xfrm rot="0">
            <a:off x="1279294" y="1789469"/>
            <a:ext cx="6881236" cy="1093004"/>
          </a:xfrm>
          <a:prstGeom prst="rect">
            <a:avLst/>
          </a:prstGeom>
        </p:spPr>
        <p:txBody>
          <a:bodyPr anchor="t" rtlCol="false" tIns="0" lIns="0" bIns="0" rIns="0">
            <a:spAutoFit/>
          </a:bodyPr>
          <a:lstStyle/>
          <a:p>
            <a:pPr algn="just">
              <a:lnSpc>
                <a:spcPts val="2238"/>
              </a:lnSpc>
            </a:pPr>
            <a:r>
              <a:rPr lang="en-US" sz="1599" spc="47">
                <a:solidFill>
                  <a:srgbClr val="100F0D"/>
                </a:solidFill>
                <a:latin typeface="Atkinson Hyperlegible"/>
                <a:ea typeface="Atkinson Hyperlegible"/>
                <a:cs typeface="Atkinson Hyperlegible"/>
                <a:sym typeface="Atkinson Hyperlegible"/>
              </a:rPr>
              <a:t>Your duties are the responsibilities you have while living here. They are about respecting others, following the law, and contributing to the welfare society. </a:t>
            </a:r>
          </a:p>
          <a:p>
            <a:pPr algn="just">
              <a:lnSpc>
                <a:spcPts val="2238"/>
              </a:lnSpc>
            </a:pPr>
          </a:p>
        </p:txBody>
      </p:sp>
      <p:sp>
        <p:nvSpPr>
          <p:cNvPr name="TextBox 15" id="15"/>
          <p:cNvSpPr txBox="true"/>
          <p:nvPr/>
        </p:nvSpPr>
        <p:spPr>
          <a:xfrm rot="0">
            <a:off x="3281297" y="3856508"/>
            <a:ext cx="2405171" cy="1595893"/>
          </a:xfrm>
          <a:prstGeom prst="rect">
            <a:avLst/>
          </a:prstGeom>
        </p:spPr>
        <p:txBody>
          <a:bodyPr anchor="t" rtlCol="false" tIns="0" lIns="0" bIns="0" rIns="0">
            <a:spAutoFit/>
          </a:bodyPr>
          <a:lstStyle/>
          <a:p>
            <a:pPr algn="just">
              <a:lnSpc>
                <a:spcPts val="1818"/>
              </a:lnSpc>
            </a:pPr>
            <a:r>
              <a:rPr lang="en-US" sz="1299" spc="38">
                <a:solidFill>
                  <a:srgbClr val="100F0D"/>
                </a:solidFill>
                <a:latin typeface="Atkinson Hyperlegible"/>
                <a:ea typeface="Atkinson Hyperlegible"/>
                <a:cs typeface="Atkinson Hyperlegible"/>
                <a:sym typeface="Atkinson Hyperlegible"/>
              </a:rPr>
              <a:t>Everyone must respect Faroese laws, treat others with dignity, and reject violence and discrimination. Report illegal activity and seek help if your rights are violated. </a:t>
            </a:r>
          </a:p>
          <a:p>
            <a:pPr algn="just">
              <a:lnSpc>
                <a:spcPts val="1818"/>
              </a:lnSpc>
            </a:pPr>
          </a:p>
        </p:txBody>
      </p:sp>
      <p:sp>
        <p:nvSpPr>
          <p:cNvPr name="TextBox 16" id="16"/>
          <p:cNvSpPr txBox="true"/>
          <p:nvPr/>
        </p:nvSpPr>
        <p:spPr>
          <a:xfrm rot="0">
            <a:off x="11503522" y="3970876"/>
            <a:ext cx="3109052" cy="1367155"/>
          </a:xfrm>
          <a:prstGeom prst="rect">
            <a:avLst/>
          </a:prstGeom>
        </p:spPr>
        <p:txBody>
          <a:bodyPr anchor="t" rtlCol="false" tIns="0" lIns="0" bIns="0" rIns="0">
            <a:spAutoFit/>
          </a:bodyPr>
          <a:lstStyle/>
          <a:p>
            <a:pPr algn="just">
              <a:lnSpc>
                <a:spcPts val="1819"/>
              </a:lnSpc>
            </a:pPr>
            <a:r>
              <a:rPr lang="en-US" sz="1299" spc="38">
                <a:solidFill>
                  <a:srgbClr val="100F0D"/>
                </a:solidFill>
                <a:latin typeface="Atkinson Hyperlegible"/>
                <a:ea typeface="Atkinson Hyperlegible"/>
                <a:cs typeface="Atkinson Hyperlegible"/>
                <a:sym typeface="Atkinson Hyperlegible"/>
              </a:rPr>
              <a:t>The welfare system is built on shared responsibility. If you can work, you are expected to contribute. You have a duty to pay taxes on your income. Working without paying taxes is illegal.</a:t>
            </a:r>
          </a:p>
          <a:p>
            <a:pPr algn="just">
              <a:lnSpc>
                <a:spcPts val="1819"/>
              </a:lnSpc>
            </a:pPr>
          </a:p>
        </p:txBody>
      </p:sp>
      <p:sp>
        <p:nvSpPr>
          <p:cNvPr name="TextBox 17" id="17"/>
          <p:cNvSpPr txBox="true"/>
          <p:nvPr/>
        </p:nvSpPr>
        <p:spPr>
          <a:xfrm rot="0">
            <a:off x="3235046" y="6443964"/>
            <a:ext cx="2451423" cy="909955"/>
          </a:xfrm>
          <a:prstGeom prst="rect">
            <a:avLst/>
          </a:prstGeom>
        </p:spPr>
        <p:txBody>
          <a:bodyPr anchor="t" rtlCol="false" tIns="0" lIns="0" bIns="0" rIns="0">
            <a:spAutoFit/>
          </a:bodyPr>
          <a:lstStyle/>
          <a:p>
            <a:pPr algn="just">
              <a:lnSpc>
                <a:spcPts val="1819"/>
              </a:lnSpc>
            </a:pPr>
            <a:r>
              <a:rPr lang="en-US" sz="1299" spc="38">
                <a:solidFill>
                  <a:srgbClr val="100F0D"/>
                </a:solidFill>
                <a:latin typeface="Atkinson Hyperlegible"/>
                <a:ea typeface="Atkinson Hyperlegible"/>
                <a:cs typeface="Atkinson Hyperlegible"/>
                <a:sym typeface="Atkinson Hyperlegible"/>
              </a:rPr>
              <a:t>If you are married and/or have children, you are responsible for their financial support.</a:t>
            </a:r>
          </a:p>
          <a:p>
            <a:pPr algn="just">
              <a:lnSpc>
                <a:spcPts val="1819"/>
              </a:lnSpc>
            </a:pPr>
          </a:p>
        </p:txBody>
      </p:sp>
      <p:sp>
        <p:nvSpPr>
          <p:cNvPr name="TextBox 18" id="18"/>
          <p:cNvSpPr txBox="true"/>
          <p:nvPr/>
        </p:nvSpPr>
        <p:spPr>
          <a:xfrm rot="0">
            <a:off x="11503522" y="6454186"/>
            <a:ext cx="3109052" cy="1367155"/>
          </a:xfrm>
          <a:prstGeom prst="rect">
            <a:avLst/>
          </a:prstGeom>
        </p:spPr>
        <p:txBody>
          <a:bodyPr anchor="t" rtlCol="false" tIns="0" lIns="0" bIns="0" rIns="0">
            <a:spAutoFit/>
          </a:bodyPr>
          <a:lstStyle/>
          <a:p>
            <a:pPr algn="just">
              <a:lnSpc>
                <a:spcPts val="1819"/>
              </a:lnSpc>
            </a:pPr>
            <a:r>
              <a:rPr lang="en-US" sz="1299" spc="38">
                <a:solidFill>
                  <a:srgbClr val="100F0D"/>
                </a:solidFill>
                <a:latin typeface="Atkinson Hyperlegible"/>
                <a:ea typeface="Atkinson Hyperlegible"/>
                <a:cs typeface="Atkinson Hyperlegible"/>
                <a:sym typeface="Atkinson Hyperlegible"/>
              </a:rPr>
              <a:t>Education for children is compulsory for nine years starting from the year the child turns seven. You have a duty to ensure that your child receives an education.</a:t>
            </a:r>
          </a:p>
          <a:p>
            <a:pPr algn="just">
              <a:lnSpc>
                <a:spcPts val="1819"/>
              </a:lnSpc>
            </a:pPr>
          </a:p>
        </p:txBody>
      </p:sp>
      <p:sp>
        <p:nvSpPr>
          <p:cNvPr name="TextBox 19" id="19"/>
          <p:cNvSpPr txBox="true"/>
          <p:nvPr/>
        </p:nvSpPr>
        <p:spPr>
          <a:xfrm rot="0">
            <a:off x="3281297" y="3520807"/>
            <a:ext cx="1415653" cy="238284"/>
          </a:xfrm>
          <a:prstGeom prst="rect">
            <a:avLst/>
          </a:prstGeom>
        </p:spPr>
        <p:txBody>
          <a:bodyPr anchor="t" rtlCol="false" tIns="0" lIns="0" bIns="0" rIns="0">
            <a:spAutoFit/>
          </a:bodyPr>
          <a:lstStyle/>
          <a:p>
            <a:pPr algn="l">
              <a:lnSpc>
                <a:spcPts val="2098"/>
              </a:lnSpc>
            </a:pPr>
            <a:r>
              <a:rPr lang="en-US" b="true" sz="1500" spc="44">
                <a:solidFill>
                  <a:srgbClr val="100F0D"/>
                </a:solidFill>
                <a:latin typeface="Atkinson Hyperlegible Bold"/>
                <a:ea typeface="Atkinson Hyperlegible Bold"/>
                <a:cs typeface="Atkinson Hyperlegible Bold"/>
                <a:sym typeface="Atkinson Hyperlegible Bold"/>
              </a:rPr>
              <a:t>Follow the Law</a:t>
            </a:r>
          </a:p>
        </p:txBody>
      </p:sp>
      <p:sp>
        <p:nvSpPr>
          <p:cNvPr name="TextBox 20" id="20"/>
          <p:cNvSpPr txBox="true"/>
          <p:nvPr/>
        </p:nvSpPr>
        <p:spPr>
          <a:xfrm rot="0">
            <a:off x="11503522" y="3520807"/>
            <a:ext cx="1927175" cy="238284"/>
          </a:xfrm>
          <a:prstGeom prst="rect">
            <a:avLst/>
          </a:prstGeom>
        </p:spPr>
        <p:txBody>
          <a:bodyPr anchor="t" rtlCol="false" tIns="0" lIns="0" bIns="0" rIns="0">
            <a:spAutoFit/>
          </a:bodyPr>
          <a:lstStyle/>
          <a:p>
            <a:pPr algn="l">
              <a:lnSpc>
                <a:spcPts val="2098"/>
              </a:lnSpc>
            </a:pPr>
            <a:r>
              <a:rPr lang="en-US" b="true" sz="1500" spc="44">
                <a:solidFill>
                  <a:srgbClr val="100F0D"/>
                </a:solidFill>
                <a:latin typeface="Atkinson Hyperlegible Bold"/>
                <a:ea typeface="Atkinson Hyperlegible Bold"/>
                <a:cs typeface="Atkinson Hyperlegible Bold"/>
                <a:sym typeface="Atkinson Hyperlegible Bold"/>
              </a:rPr>
              <a:t>Work and Pay Taxes</a:t>
            </a:r>
          </a:p>
        </p:txBody>
      </p:sp>
      <p:sp>
        <p:nvSpPr>
          <p:cNvPr name="TextBox 21" id="21"/>
          <p:cNvSpPr txBox="true"/>
          <p:nvPr/>
        </p:nvSpPr>
        <p:spPr>
          <a:xfrm rot="0">
            <a:off x="3235046" y="6006352"/>
            <a:ext cx="1952179" cy="238284"/>
          </a:xfrm>
          <a:prstGeom prst="rect">
            <a:avLst/>
          </a:prstGeom>
        </p:spPr>
        <p:txBody>
          <a:bodyPr anchor="t" rtlCol="false" tIns="0" lIns="0" bIns="0" rIns="0">
            <a:spAutoFit/>
          </a:bodyPr>
          <a:lstStyle/>
          <a:p>
            <a:pPr algn="l">
              <a:lnSpc>
                <a:spcPts val="2098"/>
              </a:lnSpc>
            </a:pPr>
            <a:r>
              <a:rPr lang="en-US" b="true" sz="1500" spc="44">
                <a:solidFill>
                  <a:srgbClr val="100F0D"/>
                </a:solidFill>
                <a:latin typeface="Atkinson Hyperlegible Bold"/>
                <a:ea typeface="Atkinson Hyperlegible Bold"/>
                <a:cs typeface="Atkinson Hyperlegible Bold"/>
                <a:sym typeface="Atkinson Hyperlegible Bold"/>
              </a:rPr>
              <a:t>Support Your Family</a:t>
            </a:r>
          </a:p>
        </p:txBody>
      </p:sp>
      <p:sp>
        <p:nvSpPr>
          <p:cNvPr name="TextBox 22" id="22"/>
          <p:cNvSpPr txBox="true"/>
          <p:nvPr/>
        </p:nvSpPr>
        <p:spPr>
          <a:xfrm rot="0">
            <a:off x="11503522" y="6006352"/>
            <a:ext cx="2131219" cy="238284"/>
          </a:xfrm>
          <a:prstGeom prst="rect">
            <a:avLst/>
          </a:prstGeom>
        </p:spPr>
        <p:txBody>
          <a:bodyPr anchor="t" rtlCol="false" tIns="0" lIns="0" bIns="0" rIns="0">
            <a:spAutoFit/>
          </a:bodyPr>
          <a:lstStyle/>
          <a:p>
            <a:pPr algn="l">
              <a:lnSpc>
                <a:spcPts val="2098"/>
              </a:lnSpc>
            </a:pPr>
            <a:r>
              <a:rPr lang="en-US" b="true" sz="1500" spc="44">
                <a:solidFill>
                  <a:srgbClr val="100F0D"/>
                </a:solidFill>
                <a:latin typeface="Atkinson Hyperlegible Bold"/>
                <a:ea typeface="Atkinson Hyperlegible Bold"/>
                <a:cs typeface="Atkinson Hyperlegible Bold"/>
                <a:sym typeface="Atkinson Hyperlegible Bold"/>
              </a:rPr>
              <a:t>Compulsory Education</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1F6F9"/>
        </a:solidFill>
      </p:bgPr>
    </p:bg>
    <p:spTree>
      <p:nvGrpSpPr>
        <p:cNvPr id="1" name=""/>
        <p:cNvGrpSpPr/>
        <p:nvPr/>
      </p:nvGrpSpPr>
      <p:grpSpPr>
        <a:xfrm>
          <a:off x="0" y="0"/>
          <a:ext cx="0" cy="0"/>
          <a:chOff x="0" y="0"/>
          <a:chExt cx="0" cy="0"/>
        </a:xfrm>
      </p:grpSpPr>
      <p:sp>
        <p:nvSpPr>
          <p:cNvPr name="Freeform 2" id="2"/>
          <p:cNvSpPr/>
          <p:nvPr/>
        </p:nvSpPr>
        <p:spPr>
          <a:xfrm flipH="false" flipV="true" rot="0">
            <a:off x="1028700" y="1028700"/>
            <a:ext cx="435704" cy="435704"/>
          </a:xfrm>
          <a:custGeom>
            <a:avLst/>
            <a:gdLst/>
            <a:ahLst/>
            <a:cxnLst/>
            <a:rect r="r" b="b" t="t" l="l"/>
            <a:pathLst>
              <a:path h="435704" w="435704">
                <a:moveTo>
                  <a:pt x="0" y="435704"/>
                </a:moveTo>
                <a:lnTo>
                  <a:pt x="435704" y="435704"/>
                </a:lnTo>
                <a:lnTo>
                  <a:pt x="435704" y="0"/>
                </a:lnTo>
                <a:lnTo>
                  <a:pt x="0" y="0"/>
                </a:lnTo>
                <a:lnTo>
                  <a:pt x="0" y="435704"/>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0" y="9843840"/>
            <a:ext cx="18288000" cy="443160"/>
            <a:chOff x="0" y="0"/>
            <a:chExt cx="4816593" cy="116717"/>
          </a:xfrm>
        </p:grpSpPr>
        <p:sp>
          <p:nvSpPr>
            <p:cNvPr name="Freeform 4" id="4"/>
            <p:cNvSpPr/>
            <p:nvPr/>
          </p:nvSpPr>
          <p:spPr>
            <a:xfrm flipH="false" flipV="false" rot="0">
              <a:off x="0" y="0"/>
              <a:ext cx="4816592" cy="116717"/>
            </a:xfrm>
            <a:custGeom>
              <a:avLst/>
              <a:gdLst/>
              <a:ahLst/>
              <a:cxnLst/>
              <a:rect r="r" b="b" t="t" l="l"/>
              <a:pathLst>
                <a:path h="116717" w="4816592">
                  <a:moveTo>
                    <a:pt x="0" y="0"/>
                  </a:moveTo>
                  <a:lnTo>
                    <a:pt x="4816592" y="0"/>
                  </a:lnTo>
                  <a:lnTo>
                    <a:pt x="4816592" y="116717"/>
                  </a:lnTo>
                  <a:lnTo>
                    <a:pt x="0" y="116717"/>
                  </a:lnTo>
                  <a:close/>
                </a:path>
              </a:pathLst>
            </a:custGeom>
            <a:solidFill>
              <a:srgbClr val="F2C35D"/>
            </a:solidFill>
          </p:spPr>
        </p:sp>
        <p:sp>
          <p:nvSpPr>
            <p:cNvPr name="TextBox 5" id="5"/>
            <p:cNvSpPr txBox="true"/>
            <p:nvPr/>
          </p:nvSpPr>
          <p:spPr>
            <a:xfrm>
              <a:off x="0" y="38100"/>
              <a:ext cx="4816593" cy="78617"/>
            </a:xfrm>
            <a:prstGeom prst="rect">
              <a:avLst/>
            </a:prstGeom>
          </p:spPr>
          <p:txBody>
            <a:bodyPr anchor="ctr" rtlCol="false" tIns="50800" lIns="50800" bIns="50800" rIns="50800"/>
            <a:lstStyle/>
            <a:p>
              <a:pPr algn="ctr">
                <a:lnSpc>
                  <a:spcPts val="2402"/>
                </a:lnSpc>
              </a:pPr>
            </a:p>
          </p:txBody>
        </p:sp>
      </p:grpSp>
      <p:grpSp>
        <p:nvGrpSpPr>
          <p:cNvPr name="Group 6" id="6"/>
          <p:cNvGrpSpPr/>
          <p:nvPr/>
        </p:nvGrpSpPr>
        <p:grpSpPr>
          <a:xfrm rot="0">
            <a:off x="15404180" y="1037641"/>
            <a:ext cx="1855120" cy="953506"/>
            <a:chOff x="0" y="0"/>
            <a:chExt cx="7279818" cy="3741725"/>
          </a:xfrm>
        </p:grpSpPr>
        <p:sp>
          <p:nvSpPr>
            <p:cNvPr name="Freeform 7" id="7"/>
            <p:cNvSpPr/>
            <p:nvPr/>
          </p:nvSpPr>
          <p:spPr>
            <a:xfrm flipH="false" flipV="false" rot="0">
              <a:off x="0" y="0"/>
              <a:ext cx="7279767" cy="3741674"/>
            </a:xfrm>
            <a:custGeom>
              <a:avLst/>
              <a:gdLst/>
              <a:ahLst/>
              <a:cxnLst/>
              <a:rect r="r" b="b" t="t" l="l"/>
              <a:pathLst>
                <a:path h="3741674" w="7279767">
                  <a:moveTo>
                    <a:pt x="0" y="0"/>
                  </a:moveTo>
                  <a:lnTo>
                    <a:pt x="7279767" y="0"/>
                  </a:lnTo>
                  <a:lnTo>
                    <a:pt x="7279767" y="3741674"/>
                  </a:lnTo>
                  <a:lnTo>
                    <a:pt x="0" y="3741674"/>
                  </a:lnTo>
                  <a:lnTo>
                    <a:pt x="0" y="0"/>
                  </a:lnTo>
                  <a:close/>
                </a:path>
              </a:pathLst>
            </a:custGeom>
            <a:blipFill>
              <a:blip r:embed="rId4"/>
              <a:stretch>
                <a:fillRect l="0" t="-147" r="0" b="-149"/>
              </a:stretch>
            </a:blipFill>
          </p:spPr>
        </p:sp>
      </p:grpSp>
      <p:sp>
        <p:nvSpPr>
          <p:cNvPr name="Freeform 8" id="8"/>
          <p:cNvSpPr/>
          <p:nvPr/>
        </p:nvSpPr>
        <p:spPr>
          <a:xfrm flipH="false" flipV="false" rot="0">
            <a:off x="1333445" y="3657496"/>
            <a:ext cx="1250635" cy="1196456"/>
          </a:xfrm>
          <a:custGeom>
            <a:avLst/>
            <a:gdLst/>
            <a:ahLst/>
            <a:cxnLst/>
            <a:rect r="r" b="b" t="t" l="l"/>
            <a:pathLst>
              <a:path h="1196456" w="1250635">
                <a:moveTo>
                  <a:pt x="0" y="0"/>
                </a:moveTo>
                <a:lnTo>
                  <a:pt x="1250635" y="0"/>
                </a:lnTo>
                <a:lnTo>
                  <a:pt x="1250635" y="1196456"/>
                </a:lnTo>
                <a:lnTo>
                  <a:pt x="0" y="1196456"/>
                </a:lnTo>
                <a:lnTo>
                  <a:pt x="0" y="0"/>
                </a:lnTo>
                <a:close/>
              </a:path>
            </a:pathLst>
          </a:custGeom>
          <a:blipFill>
            <a:blip r:embed="rId5"/>
            <a:stretch>
              <a:fillRect l="-26714" t="-21161" r="-25559" b="-38008"/>
            </a:stretch>
          </a:blipFill>
        </p:spPr>
      </p:sp>
      <p:sp>
        <p:nvSpPr>
          <p:cNvPr name="Freeform 9" id="9"/>
          <p:cNvSpPr/>
          <p:nvPr/>
        </p:nvSpPr>
        <p:spPr>
          <a:xfrm flipH="false" flipV="false" rot="0">
            <a:off x="1246552" y="5942708"/>
            <a:ext cx="1337528" cy="1320947"/>
          </a:xfrm>
          <a:custGeom>
            <a:avLst/>
            <a:gdLst/>
            <a:ahLst/>
            <a:cxnLst/>
            <a:rect r="r" b="b" t="t" l="l"/>
            <a:pathLst>
              <a:path h="1320947" w="1337528">
                <a:moveTo>
                  <a:pt x="0" y="0"/>
                </a:moveTo>
                <a:lnTo>
                  <a:pt x="1337528" y="0"/>
                </a:lnTo>
                <a:lnTo>
                  <a:pt x="1337528" y="1320947"/>
                </a:lnTo>
                <a:lnTo>
                  <a:pt x="0" y="1320947"/>
                </a:lnTo>
                <a:lnTo>
                  <a:pt x="0" y="0"/>
                </a:lnTo>
                <a:close/>
              </a:path>
            </a:pathLst>
          </a:custGeom>
          <a:blipFill>
            <a:blip r:embed="rId6"/>
            <a:stretch>
              <a:fillRect l="-37190" t="-26810" r="-37107" b="-49674"/>
            </a:stretch>
          </a:blipFill>
        </p:spPr>
      </p:sp>
      <p:sp>
        <p:nvSpPr>
          <p:cNvPr name="Freeform 10" id="10"/>
          <p:cNvSpPr/>
          <p:nvPr/>
        </p:nvSpPr>
        <p:spPr>
          <a:xfrm flipH="false" flipV="false" rot="0">
            <a:off x="9588250" y="3761604"/>
            <a:ext cx="1278701" cy="1284260"/>
          </a:xfrm>
          <a:custGeom>
            <a:avLst/>
            <a:gdLst/>
            <a:ahLst/>
            <a:cxnLst/>
            <a:rect r="r" b="b" t="t" l="l"/>
            <a:pathLst>
              <a:path h="1284260" w="1278701">
                <a:moveTo>
                  <a:pt x="0" y="0"/>
                </a:moveTo>
                <a:lnTo>
                  <a:pt x="1278700" y="0"/>
                </a:lnTo>
                <a:lnTo>
                  <a:pt x="1278700" y="1284260"/>
                </a:lnTo>
                <a:lnTo>
                  <a:pt x="0" y="1284260"/>
                </a:lnTo>
                <a:lnTo>
                  <a:pt x="0" y="0"/>
                </a:lnTo>
                <a:close/>
              </a:path>
            </a:pathLst>
          </a:custGeom>
          <a:blipFill>
            <a:blip r:embed="rId7"/>
            <a:stretch>
              <a:fillRect l="-41739" t="-34665" r="-41652" b="-47931"/>
            </a:stretch>
          </a:blipFill>
        </p:spPr>
      </p:sp>
      <p:sp>
        <p:nvSpPr>
          <p:cNvPr name="Freeform 11" id="11"/>
          <p:cNvSpPr/>
          <p:nvPr/>
        </p:nvSpPr>
        <p:spPr>
          <a:xfrm flipH="false" flipV="false" rot="0">
            <a:off x="9609405" y="5951965"/>
            <a:ext cx="1272093" cy="1249275"/>
          </a:xfrm>
          <a:custGeom>
            <a:avLst/>
            <a:gdLst/>
            <a:ahLst/>
            <a:cxnLst/>
            <a:rect r="r" b="b" t="t" l="l"/>
            <a:pathLst>
              <a:path h="1249275" w="1272093">
                <a:moveTo>
                  <a:pt x="0" y="0"/>
                </a:moveTo>
                <a:lnTo>
                  <a:pt x="1272093" y="0"/>
                </a:lnTo>
                <a:lnTo>
                  <a:pt x="1272093" y="1249275"/>
                </a:lnTo>
                <a:lnTo>
                  <a:pt x="0" y="1249275"/>
                </a:lnTo>
                <a:lnTo>
                  <a:pt x="0" y="0"/>
                </a:lnTo>
                <a:close/>
              </a:path>
            </a:pathLst>
          </a:custGeom>
          <a:blipFill>
            <a:blip r:embed="rId8"/>
            <a:stretch>
              <a:fillRect l="-43438" t="-38977" r="-45709" b="-53625"/>
            </a:stretch>
          </a:blipFill>
        </p:spPr>
      </p:sp>
      <p:sp>
        <p:nvSpPr>
          <p:cNvPr name="TextBox 12" id="12"/>
          <p:cNvSpPr txBox="true"/>
          <p:nvPr/>
        </p:nvSpPr>
        <p:spPr>
          <a:xfrm rot="0">
            <a:off x="1341424" y="1303595"/>
            <a:ext cx="7202387" cy="436115"/>
          </a:xfrm>
          <a:prstGeom prst="rect">
            <a:avLst/>
          </a:prstGeom>
        </p:spPr>
        <p:txBody>
          <a:bodyPr anchor="t" rtlCol="false" tIns="0" lIns="0" bIns="0" rIns="0">
            <a:spAutoFit/>
          </a:bodyPr>
          <a:lstStyle/>
          <a:p>
            <a:pPr algn="l">
              <a:lnSpc>
                <a:spcPts val="3598"/>
              </a:lnSpc>
            </a:pPr>
            <a:r>
              <a:rPr lang="en-US" sz="2998" b="true">
                <a:solidFill>
                  <a:srgbClr val="FFBD59"/>
                </a:solidFill>
                <a:latin typeface="TT Firs Neue Bold"/>
                <a:ea typeface="TT Firs Neue Bold"/>
                <a:cs typeface="TT Firs Neue Bold"/>
                <a:sym typeface="TT Firs Neue Bold"/>
              </a:rPr>
              <a:t>Expectations of You</a:t>
            </a:r>
          </a:p>
        </p:txBody>
      </p:sp>
      <p:sp>
        <p:nvSpPr>
          <p:cNvPr name="TextBox 13" id="13"/>
          <p:cNvSpPr txBox="true"/>
          <p:nvPr/>
        </p:nvSpPr>
        <p:spPr>
          <a:xfrm rot="0">
            <a:off x="1341424" y="2003281"/>
            <a:ext cx="6944048" cy="1369229"/>
          </a:xfrm>
          <a:prstGeom prst="rect">
            <a:avLst/>
          </a:prstGeom>
        </p:spPr>
        <p:txBody>
          <a:bodyPr anchor="t" rtlCol="false" tIns="0" lIns="0" bIns="0" rIns="0">
            <a:spAutoFit/>
          </a:bodyPr>
          <a:lstStyle/>
          <a:p>
            <a:pPr algn="just">
              <a:lnSpc>
                <a:spcPts val="2238"/>
              </a:lnSpc>
            </a:pPr>
            <a:r>
              <a:rPr lang="en-US" sz="1599" spc="47">
                <a:solidFill>
                  <a:srgbClr val="100F0D"/>
                </a:solidFill>
                <a:latin typeface="Atkinson Hyperlegible"/>
                <a:ea typeface="Atkinson Hyperlegible"/>
                <a:cs typeface="Atkinson Hyperlegible"/>
                <a:sym typeface="Atkinson Hyperlegible"/>
              </a:rPr>
              <a:t>As part of your integration process, you are expected to take part in Faroese society, and you are welcome to maintain your own cultural identity. These expectations support your ability to settle, thrive, and eventually apply for permanent residence.</a:t>
            </a:r>
          </a:p>
          <a:p>
            <a:pPr algn="just">
              <a:lnSpc>
                <a:spcPts val="2238"/>
              </a:lnSpc>
            </a:pPr>
          </a:p>
        </p:txBody>
      </p:sp>
      <p:sp>
        <p:nvSpPr>
          <p:cNvPr name="TextBox 14" id="14"/>
          <p:cNvSpPr txBox="true"/>
          <p:nvPr/>
        </p:nvSpPr>
        <p:spPr>
          <a:xfrm rot="0">
            <a:off x="3324422" y="4159038"/>
            <a:ext cx="3409210" cy="1138555"/>
          </a:xfrm>
          <a:prstGeom prst="rect">
            <a:avLst/>
          </a:prstGeom>
        </p:spPr>
        <p:txBody>
          <a:bodyPr anchor="t" rtlCol="false" tIns="0" lIns="0" bIns="0" rIns="0">
            <a:spAutoFit/>
          </a:bodyPr>
          <a:lstStyle/>
          <a:p>
            <a:pPr algn="just">
              <a:lnSpc>
                <a:spcPts val="1819"/>
              </a:lnSpc>
            </a:pPr>
            <a:r>
              <a:rPr lang="en-US" sz="1299" spc="38">
                <a:solidFill>
                  <a:srgbClr val="100F0D"/>
                </a:solidFill>
                <a:latin typeface="Atkinson Hyperlegible"/>
                <a:ea typeface="Atkinson Hyperlegible"/>
                <a:cs typeface="Atkinson Hyperlegible"/>
                <a:sym typeface="Atkinson Hyperlegible"/>
              </a:rPr>
              <a:t>You are expected to learn how the political, welfare, and education systems work. This helps you manage daily life and become more self-reliant and independent.</a:t>
            </a:r>
          </a:p>
          <a:p>
            <a:pPr algn="just">
              <a:lnSpc>
                <a:spcPts val="1819"/>
              </a:lnSpc>
            </a:pPr>
          </a:p>
        </p:txBody>
      </p:sp>
      <p:sp>
        <p:nvSpPr>
          <p:cNvPr name="TextBox 15" id="15"/>
          <p:cNvSpPr txBox="true"/>
          <p:nvPr/>
        </p:nvSpPr>
        <p:spPr>
          <a:xfrm rot="0">
            <a:off x="11609900" y="4049423"/>
            <a:ext cx="3349503" cy="909955"/>
          </a:xfrm>
          <a:prstGeom prst="rect">
            <a:avLst/>
          </a:prstGeom>
        </p:spPr>
        <p:txBody>
          <a:bodyPr anchor="t" rtlCol="false" tIns="0" lIns="0" bIns="0" rIns="0">
            <a:spAutoFit/>
          </a:bodyPr>
          <a:lstStyle/>
          <a:p>
            <a:pPr algn="just">
              <a:lnSpc>
                <a:spcPts val="1819"/>
              </a:lnSpc>
            </a:pPr>
            <a:r>
              <a:rPr lang="en-US" sz="1299" spc="38">
                <a:solidFill>
                  <a:srgbClr val="100F0D"/>
                </a:solidFill>
                <a:latin typeface="Atkinson Hyperlegible"/>
                <a:ea typeface="Atkinson Hyperlegible"/>
                <a:cs typeface="Atkinson Hyperlegible"/>
                <a:sym typeface="Atkinson Hyperlegible"/>
              </a:rPr>
              <a:t>You are expected to respect and embrace freedom, democracy, equality, and diversity as the foundation for peaceful living. </a:t>
            </a:r>
          </a:p>
          <a:p>
            <a:pPr algn="just">
              <a:lnSpc>
                <a:spcPts val="1819"/>
              </a:lnSpc>
            </a:pPr>
          </a:p>
        </p:txBody>
      </p:sp>
      <p:sp>
        <p:nvSpPr>
          <p:cNvPr name="TextBox 16" id="16"/>
          <p:cNvSpPr txBox="true"/>
          <p:nvPr/>
        </p:nvSpPr>
        <p:spPr>
          <a:xfrm rot="0">
            <a:off x="3205177" y="6592001"/>
            <a:ext cx="3528455" cy="2281555"/>
          </a:xfrm>
          <a:prstGeom prst="rect">
            <a:avLst/>
          </a:prstGeom>
        </p:spPr>
        <p:txBody>
          <a:bodyPr anchor="t" rtlCol="false" tIns="0" lIns="0" bIns="0" rIns="0">
            <a:spAutoFit/>
          </a:bodyPr>
          <a:lstStyle/>
          <a:p>
            <a:pPr algn="just">
              <a:lnSpc>
                <a:spcPts val="1819"/>
              </a:lnSpc>
            </a:pPr>
            <a:r>
              <a:rPr lang="en-US" sz="1299" spc="38">
                <a:solidFill>
                  <a:srgbClr val="100F0D"/>
                </a:solidFill>
                <a:latin typeface="Atkinson Hyperlegible"/>
                <a:ea typeface="Atkinson Hyperlegible"/>
                <a:cs typeface="Atkinson Hyperlegible"/>
                <a:sym typeface="Atkinson Hyperlegible"/>
              </a:rPr>
              <a:t>Even if you do not have citizenship or voting rights, you still have the right to take part in a democratic society by sharing your opinions, joining conversations, and becoming part of local groups or associations to feel more connected and to make a difference. As a member of a democratic society, you are encouraged to use this right.</a:t>
            </a:r>
          </a:p>
          <a:p>
            <a:pPr algn="just">
              <a:lnSpc>
                <a:spcPts val="1819"/>
              </a:lnSpc>
            </a:pPr>
          </a:p>
        </p:txBody>
      </p:sp>
      <p:sp>
        <p:nvSpPr>
          <p:cNvPr name="TextBox 17" id="17"/>
          <p:cNvSpPr txBox="true"/>
          <p:nvPr/>
        </p:nvSpPr>
        <p:spPr>
          <a:xfrm rot="0">
            <a:off x="11624448" y="6359874"/>
            <a:ext cx="3334955" cy="2052955"/>
          </a:xfrm>
          <a:prstGeom prst="rect">
            <a:avLst/>
          </a:prstGeom>
        </p:spPr>
        <p:txBody>
          <a:bodyPr anchor="t" rtlCol="false" tIns="0" lIns="0" bIns="0" rIns="0">
            <a:spAutoFit/>
          </a:bodyPr>
          <a:lstStyle/>
          <a:p>
            <a:pPr algn="just">
              <a:lnSpc>
                <a:spcPts val="1819"/>
              </a:lnSpc>
            </a:pPr>
            <a:r>
              <a:rPr lang="en-US" sz="1299" spc="38">
                <a:solidFill>
                  <a:srgbClr val="100F0D"/>
                </a:solidFill>
                <a:latin typeface="Atkinson Hyperlegible"/>
                <a:ea typeface="Atkinson Hyperlegible"/>
                <a:cs typeface="Atkinson Hyperlegible"/>
                <a:sym typeface="Atkinson Hyperlegible"/>
              </a:rPr>
              <a:t>You are expected to learn about Faroese culture and traditions, and to join local life through activities you enjoy such as clubs, sports, events, or by meeting new people. Having a personal network is important in a small community. You are encouraged to share your own culture and traditions and be open to others.</a:t>
            </a:r>
          </a:p>
          <a:p>
            <a:pPr algn="just">
              <a:lnSpc>
                <a:spcPts val="1819"/>
              </a:lnSpc>
            </a:pPr>
          </a:p>
        </p:txBody>
      </p:sp>
      <p:sp>
        <p:nvSpPr>
          <p:cNvPr name="TextBox 18" id="18"/>
          <p:cNvSpPr txBox="true"/>
          <p:nvPr/>
        </p:nvSpPr>
        <p:spPr>
          <a:xfrm rot="0">
            <a:off x="3324422" y="3600441"/>
            <a:ext cx="2527250" cy="238284"/>
          </a:xfrm>
          <a:prstGeom prst="rect">
            <a:avLst/>
          </a:prstGeom>
        </p:spPr>
        <p:txBody>
          <a:bodyPr anchor="t" rtlCol="false" tIns="0" lIns="0" bIns="0" rIns="0">
            <a:spAutoFit/>
          </a:bodyPr>
          <a:lstStyle/>
          <a:p>
            <a:pPr algn="l">
              <a:lnSpc>
                <a:spcPts val="2098"/>
              </a:lnSpc>
            </a:pPr>
            <a:r>
              <a:rPr lang="en-US" b="true" sz="1500" spc="44">
                <a:solidFill>
                  <a:srgbClr val="100F0D"/>
                </a:solidFill>
                <a:latin typeface="Atkinson Hyperlegible Bold"/>
                <a:ea typeface="Atkinson Hyperlegible Bold"/>
                <a:cs typeface="Atkinson Hyperlegible Bold"/>
                <a:sym typeface="Atkinson Hyperlegible Bold"/>
              </a:rPr>
              <a:t>Understanding the System</a:t>
            </a:r>
          </a:p>
        </p:txBody>
      </p:sp>
      <p:sp>
        <p:nvSpPr>
          <p:cNvPr name="TextBox 19" id="19"/>
          <p:cNvSpPr txBox="true"/>
          <p:nvPr/>
        </p:nvSpPr>
        <p:spPr>
          <a:xfrm rot="0">
            <a:off x="11609900" y="3600441"/>
            <a:ext cx="2622947" cy="238284"/>
          </a:xfrm>
          <a:prstGeom prst="rect">
            <a:avLst/>
          </a:prstGeom>
        </p:spPr>
        <p:txBody>
          <a:bodyPr anchor="t" rtlCol="false" tIns="0" lIns="0" bIns="0" rIns="0">
            <a:spAutoFit/>
          </a:bodyPr>
          <a:lstStyle/>
          <a:p>
            <a:pPr algn="l">
              <a:lnSpc>
                <a:spcPts val="2098"/>
              </a:lnSpc>
            </a:pPr>
            <a:r>
              <a:rPr lang="en-US" b="true" sz="1500" spc="44">
                <a:solidFill>
                  <a:srgbClr val="100F0D"/>
                </a:solidFill>
                <a:latin typeface="Atkinson Hyperlegible Bold"/>
                <a:ea typeface="Atkinson Hyperlegible Bold"/>
                <a:cs typeface="Atkinson Hyperlegible Bold"/>
                <a:sym typeface="Atkinson Hyperlegible Bold"/>
              </a:rPr>
              <a:t>Respect Democratic Values</a:t>
            </a:r>
          </a:p>
        </p:txBody>
      </p:sp>
      <p:sp>
        <p:nvSpPr>
          <p:cNvPr name="TextBox 20" id="20"/>
          <p:cNvSpPr txBox="true"/>
          <p:nvPr/>
        </p:nvSpPr>
        <p:spPr>
          <a:xfrm rot="0">
            <a:off x="3205177" y="5923658"/>
            <a:ext cx="3826033" cy="238284"/>
          </a:xfrm>
          <a:prstGeom prst="rect">
            <a:avLst/>
          </a:prstGeom>
        </p:spPr>
        <p:txBody>
          <a:bodyPr anchor="t" rtlCol="false" tIns="0" lIns="0" bIns="0" rIns="0">
            <a:spAutoFit/>
          </a:bodyPr>
          <a:lstStyle/>
          <a:p>
            <a:pPr algn="l">
              <a:lnSpc>
                <a:spcPts val="2098"/>
              </a:lnSpc>
            </a:pPr>
            <a:r>
              <a:rPr lang="en-US" b="true" sz="1500" spc="44">
                <a:solidFill>
                  <a:srgbClr val="100F0D"/>
                </a:solidFill>
                <a:latin typeface="Atkinson Hyperlegible Bold"/>
                <a:ea typeface="Atkinson Hyperlegible Bold"/>
                <a:cs typeface="Atkinson Hyperlegible Bold"/>
                <a:sym typeface="Atkinson Hyperlegible Bold"/>
              </a:rPr>
              <a:t>Take Part in Society</a:t>
            </a:r>
          </a:p>
        </p:txBody>
      </p:sp>
      <p:sp>
        <p:nvSpPr>
          <p:cNvPr name="TextBox 21" id="21"/>
          <p:cNvSpPr txBox="true"/>
          <p:nvPr/>
        </p:nvSpPr>
        <p:spPr>
          <a:xfrm rot="0">
            <a:off x="11624448" y="5923658"/>
            <a:ext cx="2371725" cy="238284"/>
          </a:xfrm>
          <a:prstGeom prst="rect">
            <a:avLst/>
          </a:prstGeom>
        </p:spPr>
        <p:txBody>
          <a:bodyPr anchor="t" rtlCol="false" tIns="0" lIns="0" bIns="0" rIns="0">
            <a:spAutoFit/>
          </a:bodyPr>
          <a:lstStyle/>
          <a:p>
            <a:pPr algn="l">
              <a:lnSpc>
                <a:spcPts val="2098"/>
              </a:lnSpc>
            </a:pPr>
            <a:r>
              <a:rPr lang="en-US" b="true" sz="1500" spc="44">
                <a:solidFill>
                  <a:srgbClr val="100F0D"/>
                </a:solidFill>
                <a:latin typeface="Atkinson Hyperlegible Bold"/>
                <a:ea typeface="Atkinson Hyperlegible Bold"/>
                <a:cs typeface="Atkinson Hyperlegible Bold"/>
                <a:sym typeface="Atkinson Hyperlegible Bold"/>
              </a:rPr>
              <a:t>Community Participation</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1F6F9"/>
        </a:solidFill>
      </p:bgPr>
    </p:bg>
    <p:spTree>
      <p:nvGrpSpPr>
        <p:cNvPr id="1" name=""/>
        <p:cNvGrpSpPr/>
        <p:nvPr/>
      </p:nvGrpSpPr>
      <p:grpSpPr>
        <a:xfrm>
          <a:off x="0" y="0"/>
          <a:ext cx="0" cy="0"/>
          <a:chOff x="0" y="0"/>
          <a:chExt cx="0" cy="0"/>
        </a:xfrm>
      </p:grpSpPr>
      <p:sp>
        <p:nvSpPr>
          <p:cNvPr name="Freeform 2" id="2"/>
          <p:cNvSpPr/>
          <p:nvPr/>
        </p:nvSpPr>
        <p:spPr>
          <a:xfrm flipH="false" flipV="true" rot="0">
            <a:off x="1028700" y="1042787"/>
            <a:ext cx="349140" cy="349140"/>
          </a:xfrm>
          <a:custGeom>
            <a:avLst/>
            <a:gdLst/>
            <a:ahLst/>
            <a:cxnLst/>
            <a:rect r="r" b="b" t="t" l="l"/>
            <a:pathLst>
              <a:path h="349140" w="349140">
                <a:moveTo>
                  <a:pt x="0" y="349140"/>
                </a:moveTo>
                <a:lnTo>
                  <a:pt x="349140" y="349140"/>
                </a:lnTo>
                <a:lnTo>
                  <a:pt x="349140" y="0"/>
                </a:lnTo>
                <a:lnTo>
                  <a:pt x="0" y="0"/>
                </a:lnTo>
                <a:lnTo>
                  <a:pt x="0" y="34914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792375" y="3609253"/>
            <a:ext cx="6399856" cy="3234351"/>
          </a:xfrm>
          <a:custGeom>
            <a:avLst/>
            <a:gdLst/>
            <a:ahLst/>
            <a:cxnLst/>
            <a:rect r="r" b="b" t="t" l="l"/>
            <a:pathLst>
              <a:path h="3234351" w="6399856">
                <a:moveTo>
                  <a:pt x="0" y="0"/>
                </a:moveTo>
                <a:lnTo>
                  <a:pt x="6399856" y="0"/>
                </a:lnTo>
                <a:lnTo>
                  <a:pt x="6399856" y="3234351"/>
                </a:lnTo>
                <a:lnTo>
                  <a:pt x="0" y="323435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9379075" y="3692181"/>
            <a:ext cx="6399856" cy="3234351"/>
          </a:xfrm>
          <a:custGeom>
            <a:avLst/>
            <a:gdLst/>
            <a:ahLst/>
            <a:cxnLst/>
            <a:rect r="r" b="b" t="t" l="l"/>
            <a:pathLst>
              <a:path h="3234351" w="6399856">
                <a:moveTo>
                  <a:pt x="0" y="0"/>
                </a:moveTo>
                <a:lnTo>
                  <a:pt x="6399856" y="0"/>
                </a:lnTo>
                <a:lnTo>
                  <a:pt x="6399856" y="3234351"/>
                </a:lnTo>
                <a:lnTo>
                  <a:pt x="0" y="323435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5" id="5"/>
          <p:cNvGrpSpPr/>
          <p:nvPr/>
        </p:nvGrpSpPr>
        <p:grpSpPr>
          <a:xfrm rot="0">
            <a:off x="0" y="9843840"/>
            <a:ext cx="18288000" cy="443160"/>
            <a:chOff x="0" y="0"/>
            <a:chExt cx="4816593" cy="116717"/>
          </a:xfrm>
        </p:grpSpPr>
        <p:sp>
          <p:nvSpPr>
            <p:cNvPr name="Freeform 6" id="6"/>
            <p:cNvSpPr/>
            <p:nvPr/>
          </p:nvSpPr>
          <p:spPr>
            <a:xfrm flipH="false" flipV="false" rot="0">
              <a:off x="0" y="0"/>
              <a:ext cx="4816592" cy="116717"/>
            </a:xfrm>
            <a:custGeom>
              <a:avLst/>
              <a:gdLst/>
              <a:ahLst/>
              <a:cxnLst/>
              <a:rect r="r" b="b" t="t" l="l"/>
              <a:pathLst>
                <a:path h="116717" w="4816592">
                  <a:moveTo>
                    <a:pt x="0" y="0"/>
                  </a:moveTo>
                  <a:lnTo>
                    <a:pt x="4816592" y="0"/>
                  </a:lnTo>
                  <a:lnTo>
                    <a:pt x="4816592" y="116717"/>
                  </a:lnTo>
                  <a:lnTo>
                    <a:pt x="0" y="116717"/>
                  </a:lnTo>
                  <a:close/>
                </a:path>
              </a:pathLst>
            </a:custGeom>
            <a:solidFill>
              <a:srgbClr val="F2C35D"/>
            </a:solidFill>
          </p:spPr>
        </p:sp>
        <p:sp>
          <p:nvSpPr>
            <p:cNvPr name="TextBox 7" id="7"/>
            <p:cNvSpPr txBox="true"/>
            <p:nvPr/>
          </p:nvSpPr>
          <p:spPr>
            <a:xfrm>
              <a:off x="0" y="38100"/>
              <a:ext cx="4816593" cy="78617"/>
            </a:xfrm>
            <a:prstGeom prst="rect">
              <a:avLst/>
            </a:prstGeom>
          </p:spPr>
          <p:txBody>
            <a:bodyPr anchor="ctr" rtlCol="false" tIns="50800" lIns="50800" bIns="50800" rIns="50800"/>
            <a:lstStyle/>
            <a:p>
              <a:pPr algn="ctr">
                <a:lnSpc>
                  <a:spcPts val="2402"/>
                </a:lnSpc>
              </a:pPr>
            </a:p>
          </p:txBody>
        </p:sp>
      </p:grpSp>
      <p:sp>
        <p:nvSpPr>
          <p:cNvPr name="TextBox 8" id="8"/>
          <p:cNvSpPr txBox="true"/>
          <p:nvPr/>
        </p:nvSpPr>
        <p:spPr>
          <a:xfrm rot="0">
            <a:off x="3200802" y="3663606"/>
            <a:ext cx="3063702" cy="650714"/>
          </a:xfrm>
          <a:prstGeom prst="rect">
            <a:avLst/>
          </a:prstGeom>
        </p:spPr>
        <p:txBody>
          <a:bodyPr anchor="t" rtlCol="false" tIns="0" lIns="0" bIns="0" rIns="0">
            <a:spAutoFit/>
          </a:bodyPr>
          <a:lstStyle/>
          <a:p>
            <a:pPr algn="ctr">
              <a:lnSpc>
                <a:spcPts val="2556"/>
              </a:lnSpc>
            </a:pPr>
            <a:r>
              <a:rPr lang="en-US" b="true" sz="1825" spc="53">
                <a:solidFill>
                  <a:srgbClr val="FFBD59"/>
                </a:solidFill>
                <a:latin typeface="Atkinson Hyperlegible Bold"/>
                <a:ea typeface="Atkinson Hyperlegible Bold"/>
                <a:cs typeface="Atkinson Hyperlegible Bold"/>
                <a:sym typeface="Atkinson Hyperlegible Bold"/>
              </a:rPr>
              <a:t>Language Learning</a:t>
            </a:r>
          </a:p>
          <a:p>
            <a:pPr algn="ctr">
              <a:lnSpc>
                <a:spcPts val="2556"/>
              </a:lnSpc>
            </a:pPr>
            <a:r>
              <a:rPr lang="en-US" b="true" sz="1825" spc="53">
                <a:solidFill>
                  <a:srgbClr val="FFBD59"/>
                </a:solidFill>
                <a:latin typeface="Atkinson Hyperlegible Bold"/>
                <a:ea typeface="Atkinson Hyperlegible Bold"/>
                <a:cs typeface="Atkinson Hyperlegible Bold"/>
                <a:sym typeface="Atkinson Hyperlegible Bold"/>
              </a:rPr>
              <a:t>&amp; Integration Support</a:t>
            </a:r>
          </a:p>
        </p:txBody>
      </p:sp>
      <p:grpSp>
        <p:nvGrpSpPr>
          <p:cNvPr name="Group 9" id="9"/>
          <p:cNvGrpSpPr/>
          <p:nvPr/>
        </p:nvGrpSpPr>
        <p:grpSpPr>
          <a:xfrm rot="0">
            <a:off x="9523340" y="3889279"/>
            <a:ext cx="1410556" cy="36632"/>
            <a:chOff x="0" y="0"/>
            <a:chExt cx="5535270" cy="143751"/>
          </a:xfrm>
        </p:grpSpPr>
        <p:sp>
          <p:nvSpPr>
            <p:cNvPr name="Freeform 10" id="10"/>
            <p:cNvSpPr/>
            <p:nvPr/>
          </p:nvSpPr>
          <p:spPr>
            <a:xfrm flipH="false" flipV="false" rot="0">
              <a:off x="71882" y="0"/>
              <a:ext cx="5391531" cy="143764"/>
            </a:xfrm>
            <a:custGeom>
              <a:avLst/>
              <a:gdLst/>
              <a:ahLst/>
              <a:cxnLst/>
              <a:rect r="r" b="b" t="t" l="l"/>
              <a:pathLst>
                <a:path h="143764" w="5391531">
                  <a:moveTo>
                    <a:pt x="0" y="0"/>
                  </a:moveTo>
                  <a:lnTo>
                    <a:pt x="5391531" y="0"/>
                  </a:lnTo>
                  <a:lnTo>
                    <a:pt x="5391531" y="143764"/>
                  </a:lnTo>
                  <a:lnTo>
                    <a:pt x="0" y="143764"/>
                  </a:lnTo>
                  <a:close/>
                </a:path>
              </a:pathLst>
            </a:custGeom>
            <a:solidFill>
              <a:srgbClr val="FFBD59"/>
            </a:solidFill>
            <a:ln w="12700">
              <a:solidFill>
                <a:srgbClr val="000000"/>
              </a:solidFill>
            </a:ln>
          </p:spPr>
        </p:sp>
      </p:grpSp>
      <p:grpSp>
        <p:nvGrpSpPr>
          <p:cNvPr name="Group 11" id="11"/>
          <p:cNvGrpSpPr/>
          <p:nvPr/>
        </p:nvGrpSpPr>
        <p:grpSpPr>
          <a:xfrm rot="0">
            <a:off x="5921538" y="3855231"/>
            <a:ext cx="1902662" cy="36632"/>
            <a:chOff x="0" y="0"/>
            <a:chExt cx="7466381" cy="143751"/>
          </a:xfrm>
        </p:grpSpPr>
        <p:sp>
          <p:nvSpPr>
            <p:cNvPr name="Freeform 12" id="12"/>
            <p:cNvSpPr/>
            <p:nvPr/>
          </p:nvSpPr>
          <p:spPr>
            <a:xfrm flipH="false" flipV="false" rot="0">
              <a:off x="71882" y="0"/>
              <a:ext cx="7322566" cy="143764"/>
            </a:xfrm>
            <a:custGeom>
              <a:avLst/>
              <a:gdLst/>
              <a:ahLst/>
              <a:cxnLst/>
              <a:rect r="r" b="b" t="t" l="l"/>
              <a:pathLst>
                <a:path h="143764" w="7322566">
                  <a:moveTo>
                    <a:pt x="0" y="0"/>
                  </a:moveTo>
                  <a:lnTo>
                    <a:pt x="7322566" y="0"/>
                  </a:lnTo>
                  <a:lnTo>
                    <a:pt x="7322566" y="143764"/>
                  </a:lnTo>
                  <a:lnTo>
                    <a:pt x="0" y="143764"/>
                  </a:lnTo>
                  <a:close/>
                </a:path>
              </a:pathLst>
            </a:custGeom>
            <a:solidFill>
              <a:srgbClr val="FFBD59"/>
            </a:solidFill>
            <a:ln w="12700">
              <a:solidFill>
                <a:srgbClr val="000000"/>
              </a:solidFill>
            </a:ln>
          </p:spPr>
        </p:sp>
      </p:grpSp>
      <p:sp>
        <p:nvSpPr>
          <p:cNvPr name="TextBox 13" id="13"/>
          <p:cNvSpPr txBox="true"/>
          <p:nvPr/>
        </p:nvSpPr>
        <p:spPr>
          <a:xfrm rot="0">
            <a:off x="10787501" y="3746534"/>
            <a:ext cx="3063702" cy="330180"/>
          </a:xfrm>
          <a:prstGeom prst="rect">
            <a:avLst/>
          </a:prstGeom>
        </p:spPr>
        <p:txBody>
          <a:bodyPr anchor="t" rtlCol="false" tIns="0" lIns="0" bIns="0" rIns="0">
            <a:spAutoFit/>
          </a:bodyPr>
          <a:lstStyle/>
          <a:p>
            <a:pPr algn="ctr">
              <a:lnSpc>
                <a:spcPts val="2556"/>
              </a:lnSpc>
            </a:pPr>
            <a:r>
              <a:rPr lang="en-US" b="true" sz="1825" spc="53">
                <a:solidFill>
                  <a:srgbClr val="FFBD59"/>
                </a:solidFill>
                <a:latin typeface="Atkinson Hyperlegible Bold"/>
                <a:ea typeface="Atkinson Hyperlegible Bold"/>
                <a:cs typeface="Atkinson Hyperlegible Bold"/>
                <a:sym typeface="Atkinson Hyperlegible Bold"/>
              </a:rPr>
              <a:t>Integration of Children</a:t>
            </a:r>
          </a:p>
        </p:txBody>
      </p:sp>
      <p:grpSp>
        <p:nvGrpSpPr>
          <p:cNvPr name="Group 14" id="14"/>
          <p:cNvGrpSpPr/>
          <p:nvPr/>
        </p:nvGrpSpPr>
        <p:grpSpPr>
          <a:xfrm rot="0">
            <a:off x="2044007" y="3836915"/>
            <a:ext cx="1410556" cy="36632"/>
            <a:chOff x="0" y="0"/>
            <a:chExt cx="5535270" cy="143751"/>
          </a:xfrm>
        </p:grpSpPr>
        <p:sp>
          <p:nvSpPr>
            <p:cNvPr name="Freeform 15" id="15"/>
            <p:cNvSpPr/>
            <p:nvPr/>
          </p:nvSpPr>
          <p:spPr>
            <a:xfrm flipH="false" flipV="false" rot="0">
              <a:off x="71882" y="0"/>
              <a:ext cx="5391531" cy="143764"/>
            </a:xfrm>
            <a:custGeom>
              <a:avLst/>
              <a:gdLst/>
              <a:ahLst/>
              <a:cxnLst/>
              <a:rect r="r" b="b" t="t" l="l"/>
              <a:pathLst>
                <a:path h="143764" w="5391531">
                  <a:moveTo>
                    <a:pt x="0" y="0"/>
                  </a:moveTo>
                  <a:lnTo>
                    <a:pt x="5391531" y="0"/>
                  </a:lnTo>
                  <a:lnTo>
                    <a:pt x="5391531" y="143764"/>
                  </a:lnTo>
                  <a:lnTo>
                    <a:pt x="0" y="143764"/>
                  </a:lnTo>
                  <a:close/>
                </a:path>
              </a:pathLst>
            </a:custGeom>
            <a:solidFill>
              <a:srgbClr val="FFBD59"/>
            </a:solidFill>
            <a:ln w="12700">
              <a:solidFill>
                <a:srgbClr val="000000"/>
              </a:solidFill>
            </a:ln>
          </p:spPr>
        </p:sp>
      </p:grpSp>
      <p:grpSp>
        <p:nvGrpSpPr>
          <p:cNvPr name="Group 16" id="16"/>
          <p:cNvGrpSpPr/>
          <p:nvPr/>
        </p:nvGrpSpPr>
        <p:grpSpPr>
          <a:xfrm rot="0">
            <a:off x="13710270" y="3938159"/>
            <a:ext cx="1902662" cy="36632"/>
            <a:chOff x="0" y="0"/>
            <a:chExt cx="7466381" cy="143751"/>
          </a:xfrm>
        </p:grpSpPr>
        <p:sp>
          <p:nvSpPr>
            <p:cNvPr name="Freeform 17" id="17"/>
            <p:cNvSpPr/>
            <p:nvPr/>
          </p:nvSpPr>
          <p:spPr>
            <a:xfrm flipH="false" flipV="false" rot="0">
              <a:off x="71882" y="0"/>
              <a:ext cx="7322566" cy="143764"/>
            </a:xfrm>
            <a:custGeom>
              <a:avLst/>
              <a:gdLst/>
              <a:ahLst/>
              <a:cxnLst/>
              <a:rect r="r" b="b" t="t" l="l"/>
              <a:pathLst>
                <a:path h="143764" w="7322566">
                  <a:moveTo>
                    <a:pt x="0" y="0"/>
                  </a:moveTo>
                  <a:lnTo>
                    <a:pt x="7322566" y="0"/>
                  </a:lnTo>
                  <a:lnTo>
                    <a:pt x="7322566" y="143764"/>
                  </a:lnTo>
                  <a:lnTo>
                    <a:pt x="0" y="143764"/>
                  </a:lnTo>
                  <a:close/>
                </a:path>
              </a:pathLst>
            </a:custGeom>
            <a:solidFill>
              <a:srgbClr val="FFBD59"/>
            </a:solidFill>
            <a:ln w="12700">
              <a:solidFill>
                <a:srgbClr val="000000"/>
              </a:solidFill>
            </a:ln>
          </p:spPr>
        </p:sp>
      </p:grpSp>
      <p:grpSp>
        <p:nvGrpSpPr>
          <p:cNvPr name="Group 18" id="18"/>
          <p:cNvGrpSpPr/>
          <p:nvPr/>
        </p:nvGrpSpPr>
        <p:grpSpPr>
          <a:xfrm rot="0">
            <a:off x="15404180" y="1037641"/>
            <a:ext cx="1855120" cy="953506"/>
            <a:chOff x="0" y="0"/>
            <a:chExt cx="7279818" cy="3741725"/>
          </a:xfrm>
        </p:grpSpPr>
        <p:sp>
          <p:nvSpPr>
            <p:cNvPr name="Freeform 19" id="19"/>
            <p:cNvSpPr/>
            <p:nvPr/>
          </p:nvSpPr>
          <p:spPr>
            <a:xfrm flipH="false" flipV="false" rot="0">
              <a:off x="0" y="0"/>
              <a:ext cx="7279767" cy="3741674"/>
            </a:xfrm>
            <a:custGeom>
              <a:avLst/>
              <a:gdLst/>
              <a:ahLst/>
              <a:cxnLst/>
              <a:rect r="r" b="b" t="t" l="l"/>
              <a:pathLst>
                <a:path h="3741674" w="7279767">
                  <a:moveTo>
                    <a:pt x="0" y="0"/>
                  </a:moveTo>
                  <a:lnTo>
                    <a:pt x="7279767" y="0"/>
                  </a:lnTo>
                  <a:lnTo>
                    <a:pt x="7279767" y="3741674"/>
                  </a:lnTo>
                  <a:lnTo>
                    <a:pt x="0" y="3741674"/>
                  </a:lnTo>
                  <a:lnTo>
                    <a:pt x="0" y="0"/>
                  </a:lnTo>
                  <a:close/>
                </a:path>
              </a:pathLst>
            </a:custGeom>
            <a:blipFill>
              <a:blip r:embed="rId6"/>
              <a:stretch>
                <a:fillRect l="0" t="-147" r="0" b="-149"/>
              </a:stretch>
            </a:blipFill>
          </p:spPr>
        </p:sp>
      </p:grpSp>
      <p:sp>
        <p:nvSpPr>
          <p:cNvPr name="Freeform 20" id="20"/>
          <p:cNvSpPr/>
          <p:nvPr/>
        </p:nvSpPr>
        <p:spPr>
          <a:xfrm flipH="false" flipV="false" rot="0">
            <a:off x="2024458" y="4483727"/>
            <a:ext cx="1449654" cy="1395360"/>
          </a:xfrm>
          <a:custGeom>
            <a:avLst/>
            <a:gdLst/>
            <a:ahLst/>
            <a:cxnLst/>
            <a:rect r="r" b="b" t="t" l="l"/>
            <a:pathLst>
              <a:path h="1395360" w="1449654">
                <a:moveTo>
                  <a:pt x="0" y="0"/>
                </a:moveTo>
                <a:lnTo>
                  <a:pt x="1449654" y="0"/>
                </a:lnTo>
                <a:lnTo>
                  <a:pt x="1449654" y="1395360"/>
                </a:lnTo>
                <a:lnTo>
                  <a:pt x="0" y="1395360"/>
                </a:lnTo>
                <a:lnTo>
                  <a:pt x="0" y="0"/>
                </a:lnTo>
                <a:close/>
              </a:path>
            </a:pathLst>
          </a:custGeom>
          <a:blipFill>
            <a:blip r:embed="rId7"/>
            <a:stretch>
              <a:fillRect l="-27490" t="-18199" r="-30487" b="-45925"/>
            </a:stretch>
          </a:blipFill>
        </p:spPr>
      </p:sp>
      <p:sp>
        <p:nvSpPr>
          <p:cNvPr name="Freeform 21" id="21"/>
          <p:cNvSpPr/>
          <p:nvPr/>
        </p:nvSpPr>
        <p:spPr>
          <a:xfrm flipH="false" flipV="false" rot="0">
            <a:off x="9523340" y="4532370"/>
            <a:ext cx="1564726" cy="1553972"/>
          </a:xfrm>
          <a:custGeom>
            <a:avLst/>
            <a:gdLst/>
            <a:ahLst/>
            <a:cxnLst/>
            <a:rect r="r" b="b" t="t" l="l"/>
            <a:pathLst>
              <a:path h="1553972" w="1564726">
                <a:moveTo>
                  <a:pt x="0" y="0"/>
                </a:moveTo>
                <a:lnTo>
                  <a:pt x="1564727" y="0"/>
                </a:lnTo>
                <a:lnTo>
                  <a:pt x="1564727" y="1553973"/>
                </a:lnTo>
                <a:lnTo>
                  <a:pt x="0" y="1553973"/>
                </a:lnTo>
                <a:lnTo>
                  <a:pt x="0" y="0"/>
                </a:lnTo>
                <a:close/>
              </a:path>
            </a:pathLst>
          </a:custGeom>
          <a:blipFill>
            <a:blip r:embed="rId8"/>
            <a:stretch>
              <a:fillRect l="-21649" t="-20096" r="-23299" b="-25855"/>
            </a:stretch>
          </a:blipFill>
        </p:spPr>
      </p:sp>
      <p:sp>
        <p:nvSpPr>
          <p:cNvPr name="TextBox 22" id="22"/>
          <p:cNvSpPr txBox="true"/>
          <p:nvPr/>
        </p:nvSpPr>
        <p:spPr>
          <a:xfrm rot="0">
            <a:off x="1279294" y="1255434"/>
            <a:ext cx="5771448" cy="357102"/>
          </a:xfrm>
          <a:prstGeom prst="rect">
            <a:avLst/>
          </a:prstGeom>
        </p:spPr>
        <p:txBody>
          <a:bodyPr anchor="t" rtlCol="false" tIns="0" lIns="0" bIns="0" rIns="0">
            <a:spAutoFit/>
          </a:bodyPr>
          <a:lstStyle/>
          <a:p>
            <a:pPr algn="l">
              <a:lnSpc>
                <a:spcPts val="2883"/>
              </a:lnSpc>
            </a:pPr>
            <a:r>
              <a:rPr lang="en-US" sz="2402" b="true">
                <a:solidFill>
                  <a:srgbClr val="FFBD59"/>
                </a:solidFill>
                <a:latin typeface="TT Firs Neue Bold"/>
                <a:ea typeface="TT Firs Neue Bold"/>
                <a:cs typeface="TT Firs Neue Bold"/>
                <a:sym typeface="TT Firs Neue Bold"/>
              </a:rPr>
              <a:t>Expectations of You (continued)</a:t>
            </a:r>
          </a:p>
        </p:txBody>
      </p:sp>
      <p:sp>
        <p:nvSpPr>
          <p:cNvPr name="TextBox 23" id="23"/>
          <p:cNvSpPr txBox="true"/>
          <p:nvPr/>
        </p:nvSpPr>
        <p:spPr>
          <a:xfrm rot="0">
            <a:off x="3705785" y="4496383"/>
            <a:ext cx="3910628" cy="1830888"/>
          </a:xfrm>
          <a:prstGeom prst="rect">
            <a:avLst/>
          </a:prstGeom>
        </p:spPr>
        <p:txBody>
          <a:bodyPr anchor="t" rtlCol="false" tIns="0" lIns="0" bIns="0" rIns="0">
            <a:spAutoFit/>
          </a:bodyPr>
          <a:lstStyle/>
          <a:p>
            <a:pPr algn="just">
              <a:lnSpc>
                <a:spcPts val="1614"/>
              </a:lnSpc>
            </a:pPr>
            <a:r>
              <a:rPr lang="en-US" sz="1153" spc="34">
                <a:solidFill>
                  <a:srgbClr val="100F0D"/>
                </a:solidFill>
                <a:latin typeface="Atkinson Hyperlegible"/>
                <a:ea typeface="Atkinson Hyperlegible"/>
                <a:cs typeface="Atkinson Hyperlegible"/>
                <a:sym typeface="Atkinson Hyperlegible"/>
              </a:rPr>
              <a:t>You have the right to free Faroese language classes, integration course, parenthood course, and an integration consultation. If you plan to apply for permanent residence, you are expected to attend these sessions under the new Integration Law. English may help you with at first, but Faroese is essential for building connections, finding work, and becoming independent.</a:t>
            </a:r>
          </a:p>
          <a:p>
            <a:pPr algn="just">
              <a:lnSpc>
                <a:spcPts val="1614"/>
              </a:lnSpc>
            </a:pPr>
          </a:p>
        </p:txBody>
      </p:sp>
      <p:sp>
        <p:nvSpPr>
          <p:cNvPr name="TextBox 24" id="24"/>
          <p:cNvSpPr txBox="true"/>
          <p:nvPr/>
        </p:nvSpPr>
        <p:spPr>
          <a:xfrm rot="0">
            <a:off x="11357231" y="4455152"/>
            <a:ext cx="4114091" cy="2233842"/>
          </a:xfrm>
          <a:prstGeom prst="rect">
            <a:avLst/>
          </a:prstGeom>
        </p:spPr>
        <p:txBody>
          <a:bodyPr anchor="t" rtlCol="false" tIns="0" lIns="0" bIns="0" rIns="0">
            <a:spAutoFit/>
          </a:bodyPr>
          <a:lstStyle/>
          <a:p>
            <a:pPr algn="just">
              <a:lnSpc>
                <a:spcPts val="1614"/>
              </a:lnSpc>
            </a:pPr>
            <a:r>
              <a:rPr lang="en-US" sz="1153" spc="34">
                <a:solidFill>
                  <a:srgbClr val="100F0D"/>
                </a:solidFill>
                <a:latin typeface="Atkinson Hyperlegible"/>
                <a:ea typeface="Atkinson Hyperlegible"/>
                <a:cs typeface="Atkinson Hyperlegible"/>
                <a:sym typeface="Atkinson Hyperlegible"/>
              </a:rPr>
              <a:t>As a parent, you are responsible for the integration and well-being of your children, with support from Faroese society. This means helping your children learn the Faroese language, supporting their education and school participation, attending parent-teacher meetings, attending the free parenthood course, signing them up for sports and leisure activities, and helping them to build friendships with other children. These efforts help your children feel included, succeed in school and become part of the community. </a:t>
            </a:r>
          </a:p>
          <a:p>
            <a:pPr algn="just">
              <a:lnSpc>
                <a:spcPts val="1614"/>
              </a:lnSpc>
            </a:pP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1F6F9"/>
        </a:solidFill>
      </p:bgPr>
    </p:bg>
    <p:spTree>
      <p:nvGrpSpPr>
        <p:cNvPr id="1" name=""/>
        <p:cNvGrpSpPr/>
        <p:nvPr/>
      </p:nvGrpSpPr>
      <p:grpSpPr>
        <a:xfrm>
          <a:off x="0" y="0"/>
          <a:ext cx="0" cy="0"/>
          <a:chOff x="0" y="0"/>
          <a:chExt cx="0" cy="0"/>
        </a:xfrm>
      </p:grpSpPr>
      <p:sp>
        <p:nvSpPr>
          <p:cNvPr name="Freeform 2" id="2"/>
          <p:cNvSpPr/>
          <p:nvPr/>
        </p:nvSpPr>
        <p:spPr>
          <a:xfrm flipH="false" flipV="true" rot="0">
            <a:off x="1028700" y="1028700"/>
            <a:ext cx="349140" cy="349140"/>
          </a:xfrm>
          <a:custGeom>
            <a:avLst/>
            <a:gdLst/>
            <a:ahLst/>
            <a:cxnLst/>
            <a:rect r="r" b="b" t="t" l="l"/>
            <a:pathLst>
              <a:path h="349140" w="349140">
                <a:moveTo>
                  <a:pt x="0" y="349140"/>
                </a:moveTo>
                <a:lnTo>
                  <a:pt x="349140" y="349140"/>
                </a:lnTo>
                <a:lnTo>
                  <a:pt x="349140" y="0"/>
                </a:lnTo>
                <a:lnTo>
                  <a:pt x="0" y="0"/>
                </a:lnTo>
                <a:lnTo>
                  <a:pt x="0" y="34914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8480640" y="9922887"/>
            <a:ext cx="1288743" cy="63823"/>
          </a:xfrm>
          <a:prstGeom prst="rect">
            <a:avLst/>
          </a:prstGeom>
        </p:spPr>
        <p:txBody>
          <a:bodyPr anchor="t" rtlCol="false" tIns="0" lIns="0" bIns="0" rIns="0">
            <a:spAutoFit/>
          </a:bodyPr>
          <a:lstStyle/>
          <a:p>
            <a:pPr algn="ctr">
              <a:lnSpc>
                <a:spcPts val="692"/>
              </a:lnSpc>
            </a:pPr>
            <a:r>
              <a:rPr lang="en-US" sz="769" i="true" spc="23">
                <a:solidFill>
                  <a:srgbClr val="100F0D"/>
                </a:solidFill>
                <a:latin typeface="Atkinson Hyperlegible Italics"/>
                <a:ea typeface="Atkinson Hyperlegible Italics"/>
                <a:cs typeface="Atkinson Hyperlegible Italics"/>
                <a:sym typeface="Atkinson Hyperlegible Italics"/>
              </a:rPr>
              <a:t>8</a:t>
            </a:r>
          </a:p>
        </p:txBody>
      </p:sp>
      <p:grpSp>
        <p:nvGrpSpPr>
          <p:cNvPr name="Group 4" id="4"/>
          <p:cNvGrpSpPr/>
          <p:nvPr/>
        </p:nvGrpSpPr>
        <p:grpSpPr>
          <a:xfrm rot="0">
            <a:off x="0" y="9843840"/>
            <a:ext cx="18288000" cy="443160"/>
            <a:chOff x="0" y="0"/>
            <a:chExt cx="4816593" cy="116717"/>
          </a:xfrm>
        </p:grpSpPr>
        <p:sp>
          <p:nvSpPr>
            <p:cNvPr name="Freeform 5" id="5"/>
            <p:cNvSpPr/>
            <p:nvPr/>
          </p:nvSpPr>
          <p:spPr>
            <a:xfrm flipH="false" flipV="false" rot="0">
              <a:off x="0" y="0"/>
              <a:ext cx="4816592" cy="116717"/>
            </a:xfrm>
            <a:custGeom>
              <a:avLst/>
              <a:gdLst/>
              <a:ahLst/>
              <a:cxnLst/>
              <a:rect r="r" b="b" t="t" l="l"/>
              <a:pathLst>
                <a:path h="116717" w="4816592">
                  <a:moveTo>
                    <a:pt x="0" y="0"/>
                  </a:moveTo>
                  <a:lnTo>
                    <a:pt x="4816592" y="0"/>
                  </a:lnTo>
                  <a:lnTo>
                    <a:pt x="4816592" y="116717"/>
                  </a:lnTo>
                  <a:lnTo>
                    <a:pt x="0" y="116717"/>
                  </a:lnTo>
                  <a:close/>
                </a:path>
              </a:pathLst>
            </a:custGeom>
            <a:solidFill>
              <a:srgbClr val="DF3A39"/>
            </a:solidFill>
          </p:spPr>
        </p:sp>
        <p:sp>
          <p:nvSpPr>
            <p:cNvPr name="TextBox 6" id="6"/>
            <p:cNvSpPr txBox="true"/>
            <p:nvPr/>
          </p:nvSpPr>
          <p:spPr>
            <a:xfrm>
              <a:off x="0" y="38100"/>
              <a:ext cx="4816593" cy="78617"/>
            </a:xfrm>
            <a:prstGeom prst="rect">
              <a:avLst/>
            </a:prstGeom>
          </p:spPr>
          <p:txBody>
            <a:bodyPr anchor="ctr" rtlCol="false" tIns="50800" lIns="50800" bIns="50800" rIns="50800"/>
            <a:lstStyle/>
            <a:p>
              <a:pPr algn="ctr">
                <a:lnSpc>
                  <a:spcPts val="2402"/>
                </a:lnSpc>
              </a:pPr>
            </a:p>
          </p:txBody>
        </p:sp>
      </p:grpSp>
      <p:grpSp>
        <p:nvGrpSpPr>
          <p:cNvPr name="Group 7" id="7"/>
          <p:cNvGrpSpPr/>
          <p:nvPr/>
        </p:nvGrpSpPr>
        <p:grpSpPr>
          <a:xfrm rot="0">
            <a:off x="15404180" y="1037641"/>
            <a:ext cx="1855120" cy="953506"/>
            <a:chOff x="0" y="0"/>
            <a:chExt cx="7279818" cy="3741725"/>
          </a:xfrm>
        </p:grpSpPr>
        <p:sp>
          <p:nvSpPr>
            <p:cNvPr name="Freeform 8" id="8"/>
            <p:cNvSpPr/>
            <p:nvPr/>
          </p:nvSpPr>
          <p:spPr>
            <a:xfrm flipH="false" flipV="false" rot="0">
              <a:off x="0" y="0"/>
              <a:ext cx="7279767" cy="3741674"/>
            </a:xfrm>
            <a:custGeom>
              <a:avLst/>
              <a:gdLst/>
              <a:ahLst/>
              <a:cxnLst/>
              <a:rect r="r" b="b" t="t" l="l"/>
              <a:pathLst>
                <a:path h="3741674" w="7279767">
                  <a:moveTo>
                    <a:pt x="0" y="0"/>
                  </a:moveTo>
                  <a:lnTo>
                    <a:pt x="7279767" y="0"/>
                  </a:lnTo>
                  <a:lnTo>
                    <a:pt x="7279767" y="3741674"/>
                  </a:lnTo>
                  <a:lnTo>
                    <a:pt x="0" y="3741674"/>
                  </a:lnTo>
                  <a:lnTo>
                    <a:pt x="0" y="0"/>
                  </a:lnTo>
                  <a:close/>
                </a:path>
              </a:pathLst>
            </a:custGeom>
            <a:blipFill>
              <a:blip r:embed="rId4"/>
              <a:stretch>
                <a:fillRect l="0" t="-147" r="0" b="-149"/>
              </a:stretch>
            </a:blipFill>
          </p:spPr>
        </p:sp>
      </p:grpSp>
      <p:sp>
        <p:nvSpPr>
          <p:cNvPr name="Freeform 9" id="9"/>
          <p:cNvSpPr/>
          <p:nvPr/>
        </p:nvSpPr>
        <p:spPr>
          <a:xfrm flipH="false" flipV="false" rot="0">
            <a:off x="1028700" y="4279062"/>
            <a:ext cx="1663803" cy="1566452"/>
          </a:xfrm>
          <a:custGeom>
            <a:avLst/>
            <a:gdLst/>
            <a:ahLst/>
            <a:cxnLst/>
            <a:rect r="r" b="b" t="t" l="l"/>
            <a:pathLst>
              <a:path h="1566452" w="1663803">
                <a:moveTo>
                  <a:pt x="0" y="0"/>
                </a:moveTo>
                <a:lnTo>
                  <a:pt x="1663803" y="0"/>
                </a:lnTo>
                <a:lnTo>
                  <a:pt x="1663803" y="1566453"/>
                </a:lnTo>
                <a:lnTo>
                  <a:pt x="0" y="1566453"/>
                </a:lnTo>
                <a:lnTo>
                  <a:pt x="0" y="0"/>
                </a:lnTo>
                <a:close/>
              </a:path>
            </a:pathLst>
          </a:custGeom>
          <a:blipFill>
            <a:blip r:embed="rId5"/>
            <a:stretch>
              <a:fillRect l="-14312" t="-70659" r="-222230" b="-67645"/>
            </a:stretch>
          </a:blipFill>
        </p:spPr>
      </p:sp>
      <p:sp>
        <p:nvSpPr>
          <p:cNvPr name="Freeform 10" id="10"/>
          <p:cNvSpPr/>
          <p:nvPr/>
        </p:nvSpPr>
        <p:spPr>
          <a:xfrm flipH="false" flipV="false" rot="0">
            <a:off x="6856367" y="4238430"/>
            <a:ext cx="1353561" cy="1353561"/>
          </a:xfrm>
          <a:custGeom>
            <a:avLst/>
            <a:gdLst/>
            <a:ahLst/>
            <a:cxnLst/>
            <a:rect r="r" b="b" t="t" l="l"/>
            <a:pathLst>
              <a:path h="1353561" w="1353561">
                <a:moveTo>
                  <a:pt x="0" y="0"/>
                </a:moveTo>
                <a:lnTo>
                  <a:pt x="1353561" y="0"/>
                </a:lnTo>
                <a:lnTo>
                  <a:pt x="1353561" y="1353561"/>
                </a:lnTo>
                <a:lnTo>
                  <a:pt x="0" y="1353561"/>
                </a:lnTo>
                <a:lnTo>
                  <a:pt x="0" y="0"/>
                </a:lnTo>
                <a:close/>
              </a:path>
            </a:pathLst>
          </a:custGeom>
          <a:blipFill>
            <a:blip r:embed="rId5"/>
            <a:stretch>
              <a:fillRect l="-114444" t="-59699" r="-113452" b="-58898"/>
            </a:stretch>
          </a:blipFill>
        </p:spPr>
      </p:sp>
      <p:sp>
        <p:nvSpPr>
          <p:cNvPr name="Freeform 11" id="11"/>
          <p:cNvSpPr/>
          <p:nvPr/>
        </p:nvSpPr>
        <p:spPr>
          <a:xfrm flipH="false" flipV="false" rot="0">
            <a:off x="12336811" y="4116640"/>
            <a:ext cx="1480955" cy="1353561"/>
          </a:xfrm>
          <a:custGeom>
            <a:avLst/>
            <a:gdLst/>
            <a:ahLst/>
            <a:cxnLst/>
            <a:rect r="r" b="b" t="t" l="l"/>
            <a:pathLst>
              <a:path h="1353561" w="1480955">
                <a:moveTo>
                  <a:pt x="0" y="0"/>
                </a:moveTo>
                <a:lnTo>
                  <a:pt x="1480955" y="0"/>
                </a:lnTo>
                <a:lnTo>
                  <a:pt x="1480955" y="1353560"/>
                </a:lnTo>
                <a:lnTo>
                  <a:pt x="0" y="1353560"/>
                </a:lnTo>
                <a:lnTo>
                  <a:pt x="0" y="0"/>
                </a:lnTo>
                <a:close/>
              </a:path>
            </a:pathLst>
          </a:custGeom>
          <a:blipFill>
            <a:blip r:embed="rId5"/>
            <a:stretch>
              <a:fillRect l="-211879" t="-67326" r="-9067" b="-66776"/>
            </a:stretch>
          </a:blipFill>
        </p:spPr>
      </p:sp>
      <p:sp>
        <p:nvSpPr>
          <p:cNvPr name="TextBox 12" id="12"/>
          <p:cNvSpPr txBox="true"/>
          <p:nvPr/>
        </p:nvSpPr>
        <p:spPr>
          <a:xfrm rot="0">
            <a:off x="1279294" y="1241347"/>
            <a:ext cx="4605505" cy="357167"/>
          </a:xfrm>
          <a:prstGeom prst="rect">
            <a:avLst/>
          </a:prstGeom>
        </p:spPr>
        <p:txBody>
          <a:bodyPr anchor="t" rtlCol="false" tIns="0" lIns="0" bIns="0" rIns="0">
            <a:spAutoFit/>
          </a:bodyPr>
          <a:lstStyle/>
          <a:p>
            <a:pPr algn="l">
              <a:lnSpc>
                <a:spcPts val="2883"/>
              </a:lnSpc>
            </a:pPr>
            <a:r>
              <a:rPr lang="en-US" sz="2402" b="true">
                <a:solidFill>
                  <a:srgbClr val="DF3A39"/>
                </a:solidFill>
                <a:latin typeface="TT Firs Neue Bold"/>
                <a:ea typeface="TT Firs Neue Bold"/>
                <a:cs typeface="TT Firs Neue Bold"/>
                <a:sym typeface="TT Firs Neue Bold"/>
              </a:rPr>
              <a:t>Interpretation</a:t>
            </a:r>
          </a:p>
        </p:txBody>
      </p:sp>
      <p:sp>
        <p:nvSpPr>
          <p:cNvPr name="TextBox 13" id="13"/>
          <p:cNvSpPr txBox="true"/>
          <p:nvPr/>
        </p:nvSpPr>
        <p:spPr>
          <a:xfrm rot="0">
            <a:off x="8438528" y="4764845"/>
            <a:ext cx="3237743" cy="1138555"/>
          </a:xfrm>
          <a:prstGeom prst="rect">
            <a:avLst/>
          </a:prstGeom>
        </p:spPr>
        <p:txBody>
          <a:bodyPr anchor="t" rtlCol="false" tIns="0" lIns="0" bIns="0" rIns="0">
            <a:spAutoFit/>
          </a:bodyPr>
          <a:lstStyle/>
          <a:p>
            <a:pPr algn="l" marL="280669" indent="-140335" lvl="1">
              <a:lnSpc>
                <a:spcPts val="1819"/>
              </a:lnSpc>
              <a:buFont typeface="Arial"/>
              <a:buChar char="•"/>
            </a:pPr>
            <a:r>
              <a:rPr lang="en-US" sz="1299" spc="38">
                <a:solidFill>
                  <a:srgbClr val="100F0D"/>
                </a:solidFill>
                <a:latin typeface="Atkinson Hyperlegible"/>
                <a:ea typeface="Atkinson Hyperlegible"/>
                <a:cs typeface="Atkinson Hyperlegible"/>
                <a:sym typeface="Atkinson Hyperlegible"/>
              </a:rPr>
              <a:t>Inform the person or service as early as possible and language</a:t>
            </a:r>
          </a:p>
          <a:p>
            <a:pPr algn="l" marL="280669" indent="-140335" lvl="1">
              <a:lnSpc>
                <a:spcPts val="1819"/>
              </a:lnSpc>
              <a:buFont typeface="Arial"/>
              <a:buChar char="•"/>
            </a:pPr>
            <a:r>
              <a:rPr lang="en-US" sz="1299" spc="38">
                <a:solidFill>
                  <a:srgbClr val="100F0D"/>
                </a:solidFill>
                <a:latin typeface="Atkinson Hyperlegible"/>
                <a:ea typeface="Atkinson Hyperlegible"/>
                <a:cs typeface="Atkinson Hyperlegible"/>
                <a:sym typeface="Atkinson Hyperlegible"/>
              </a:rPr>
              <a:t>In most cases, interpretation is provided free of charge. </a:t>
            </a:r>
          </a:p>
          <a:p>
            <a:pPr algn="l" marL="584208" indent="-194736" lvl="2">
              <a:lnSpc>
                <a:spcPts val="1819"/>
              </a:lnSpc>
            </a:pPr>
          </a:p>
        </p:txBody>
      </p:sp>
      <p:sp>
        <p:nvSpPr>
          <p:cNvPr name="TextBox 14" id="14"/>
          <p:cNvSpPr txBox="true"/>
          <p:nvPr/>
        </p:nvSpPr>
        <p:spPr>
          <a:xfrm rot="0">
            <a:off x="2921685" y="4260012"/>
            <a:ext cx="2688729" cy="238284"/>
          </a:xfrm>
          <a:prstGeom prst="rect">
            <a:avLst/>
          </a:prstGeom>
        </p:spPr>
        <p:txBody>
          <a:bodyPr anchor="t" rtlCol="false" tIns="0" lIns="0" bIns="0" rIns="0">
            <a:spAutoFit/>
          </a:bodyPr>
          <a:lstStyle/>
          <a:p>
            <a:pPr algn="l">
              <a:lnSpc>
                <a:spcPts val="2098"/>
              </a:lnSpc>
            </a:pPr>
            <a:r>
              <a:rPr lang="en-US" b="true" sz="1500" spc="44">
                <a:solidFill>
                  <a:srgbClr val="100F0D"/>
                </a:solidFill>
                <a:latin typeface="Atkinson Hyperlegible Bold"/>
                <a:ea typeface="Atkinson Hyperlegible Bold"/>
                <a:cs typeface="Atkinson Hyperlegible Bold"/>
                <a:sym typeface="Atkinson Hyperlegible Bold"/>
              </a:rPr>
              <a:t>Your Right to an Interpreter</a:t>
            </a:r>
          </a:p>
        </p:txBody>
      </p:sp>
      <p:sp>
        <p:nvSpPr>
          <p:cNvPr name="TextBox 15" id="15"/>
          <p:cNvSpPr txBox="true"/>
          <p:nvPr/>
        </p:nvSpPr>
        <p:spPr>
          <a:xfrm rot="0">
            <a:off x="2921685" y="4764845"/>
            <a:ext cx="3193295" cy="2169051"/>
          </a:xfrm>
          <a:prstGeom prst="rect">
            <a:avLst/>
          </a:prstGeom>
        </p:spPr>
        <p:txBody>
          <a:bodyPr anchor="t" rtlCol="false" tIns="0" lIns="0" bIns="0" rIns="0">
            <a:spAutoFit/>
          </a:bodyPr>
          <a:lstStyle/>
          <a:p>
            <a:pPr algn="l">
              <a:lnSpc>
                <a:spcPts val="1622"/>
              </a:lnSpc>
            </a:pPr>
            <a:r>
              <a:rPr lang="en-US" sz="1158" spc="34">
                <a:solidFill>
                  <a:srgbClr val="100F0D"/>
                </a:solidFill>
                <a:latin typeface="Atkinson Hyperlegible"/>
                <a:ea typeface="Atkinson Hyperlegible"/>
                <a:cs typeface="Atkinson Hyperlegible"/>
                <a:sym typeface="Atkinson Hyperlegible"/>
              </a:rPr>
              <a:t>You have the right to ask for an interpreter when you need help understanding important information. </a:t>
            </a:r>
          </a:p>
          <a:p>
            <a:pPr algn="l">
              <a:lnSpc>
                <a:spcPts val="1622"/>
              </a:lnSpc>
            </a:pPr>
          </a:p>
          <a:p>
            <a:pPr algn="l">
              <a:lnSpc>
                <a:spcPts val="1819"/>
              </a:lnSpc>
            </a:pPr>
            <a:r>
              <a:rPr lang="en-US" sz="1299" spc="38">
                <a:solidFill>
                  <a:srgbClr val="100F0D"/>
                </a:solidFill>
                <a:latin typeface="Atkinson Hyperlegible"/>
                <a:ea typeface="Atkinson Hyperlegible"/>
                <a:cs typeface="Atkinson Hyperlegible"/>
                <a:sym typeface="Atkinson Hyperlegible"/>
              </a:rPr>
              <a:t>This applies to situations such as meetings about your residence, health appointments, conversations with schools, daycares, or other official discussions where you must fully understand what is being said. </a:t>
            </a:r>
          </a:p>
        </p:txBody>
      </p:sp>
      <p:sp>
        <p:nvSpPr>
          <p:cNvPr name="TextBox 16" id="16"/>
          <p:cNvSpPr txBox="true"/>
          <p:nvPr/>
        </p:nvSpPr>
        <p:spPr>
          <a:xfrm rot="0">
            <a:off x="8480640" y="4164755"/>
            <a:ext cx="2661809" cy="495459"/>
          </a:xfrm>
          <a:prstGeom prst="rect">
            <a:avLst/>
          </a:prstGeom>
        </p:spPr>
        <p:txBody>
          <a:bodyPr anchor="t" rtlCol="false" tIns="0" lIns="0" bIns="0" rIns="0">
            <a:spAutoFit/>
          </a:bodyPr>
          <a:lstStyle/>
          <a:p>
            <a:pPr algn="l">
              <a:lnSpc>
                <a:spcPts val="2098"/>
              </a:lnSpc>
            </a:pPr>
            <a:r>
              <a:rPr lang="en-US" b="true" sz="1500" spc="44">
                <a:solidFill>
                  <a:srgbClr val="100F0D"/>
                </a:solidFill>
                <a:latin typeface="Atkinson Hyperlegible Bold"/>
                <a:ea typeface="Atkinson Hyperlegible Bold"/>
                <a:cs typeface="Atkinson Hyperlegible Bold"/>
                <a:sym typeface="Atkinson Hyperlegible Bold"/>
              </a:rPr>
              <a:t>How to Request an Interpreter</a:t>
            </a:r>
          </a:p>
        </p:txBody>
      </p:sp>
      <p:sp>
        <p:nvSpPr>
          <p:cNvPr name="TextBox 17" id="17"/>
          <p:cNvSpPr txBox="true"/>
          <p:nvPr/>
        </p:nvSpPr>
        <p:spPr>
          <a:xfrm rot="0">
            <a:off x="14066008" y="4124123"/>
            <a:ext cx="2960223" cy="238284"/>
          </a:xfrm>
          <a:prstGeom prst="rect">
            <a:avLst/>
          </a:prstGeom>
        </p:spPr>
        <p:txBody>
          <a:bodyPr anchor="t" rtlCol="false" tIns="0" lIns="0" bIns="0" rIns="0">
            <a:spAutoFit/>
          </a:bodyPr>
          <a:lstStyle/>
          <a:p>
            <a:pPr algn="l">
              <a:lnSpc>
                <a:spcPts val="2098"/>
              </a:lnSpc>
            </a:pPr>
            <a:r>
              <a:rPr lang="en-US" b="true" sz="1500" spc="44">
                <a:solidFill>
                  <a:srgbClr val="100F0D"/>
                </a:solidFill>
                <a:latin typeface="Atkinson Hyperlegible Bold"/>
                <a:ea typeface="Atkinson Hyperlegible Bold"/>
                <a:cs typeface="Atkinson Hyperlegible Bold"/>
                <a:sym typeface="Atkinson Hyperlegible Bold"/>
              </a:rPr>
              <a:t>What an Interpreter Does </a:t>
            </a:r>
          </a:p>
        </p:txBody>
      </p:sp>
      <p:sp>
        <p:nvSpPr>
          <p:cNvPr name="TextBox 18" id="18"/>
          <p:cNvSpPr txBox="true"/>
          <p:nvPr/>
        </p:nvSpPr>
        <p:spPr>
          <a:xfrm rot="0">
            <a:off x="14046366" y="4764845"/>
            <a:ext cx="3046527" cy="1654701"/>
          </a:xfrm>
          <a:prstGeom prst="rect">
            <a:avLst/>
          </a:prstGeom>
        </p:spPr>
        <p:txBody>
          <a:bodyPr anchor="t" rtlCol="false" tIns="0" lIns="0" bIns="0" rIns="0">
            <a:spAutoFit/>
          </a:bodyPr>
          <a:lstStyle/>
          <a:p>
            <a:pPr algn="l" marL="280669" indent="-140335" lvl="1">
              <a:lnSpc>
                <a:spcPts val="1819"/>
              </a:lnSpc>
              <a:buFont typeface="Arial"/>
              <a:buChar char="•"/>
            </a:pPr>
            <a:r>
              <a:rPr lang="en-US" sz="1299" spc="38">
                <a:solidFill>
                  <a:srgbClr val="100F0D"/>
                </a:solidFill>
                <a:latin typeface="Atkinson Hyperlegible"/>
                <a:ea typeface="Atkinson Hyperlegible"/>
                <a:cs typeface="Atkinson Hyperlegible"/>
                <a:sym typeface="Atkinson Hyperlegible"/>
              </a:rPr>
              <a:t>Interpreter translate everything neutrally and confidentially. </a:t>
            </a:r>
          </a:p>
          <a:p>
            <a:pPr algn="l" marL="250139" indent="-125069" lvl="1">
              <a:lnSpc>
                <a:spcPts val="1622"/>
              </a:lnSpc>
              <a:buFont typeface="Arial"/>
              <a:buChar char="•"/>
            </a:pPr>
            <a:r>
              <a:rPr lang="en-US" sz="1158" spc="34">
                <a:solidFill>
                  <a:srgbClr val="100F0D"/>
                </a:solidFill>
                <a:latin typeface="Atkinson Hyperlegible"/>
                <a:ea typeface="Atkinson Hyperlegible"/>
                <a:cs typeface="Atkinson Hyperlegible"/>
                <a:sym typeface="Atkinson Hyperlegible"/>
              </a:rPr>
              <a:t>They do not give opinions or advice.</a:t>
            </a:r>
          </a:p>
          <a:p>
            <a:pPr algn="l" marL="250139" indent="-125069" lvl="1">
              <a:lnSpc>
                <a:spcPts val="1622"/>
              </a:lnSpc>
              <a:buFont typeface="Arial"/>
              <a:buChar char="•"/>
            </a:pPr>
            <a:r>
              <a:rPr lang="en-US" sz="1158" spc="34">
                <a:solidFill>
                  <a:srgbClr val="100F0D"/>
                </a:solidFill>
                <a:latin typeface="Atkinson Hyperlegible"/>
                <a:ea typeface="Atkinson Hyperlegible"/>
                <a:cs typeface="Atkinson Hyperlegible"/>
                <a:sym typeface="Atkinson Hyperlegible"/>
              </a:rPr>
              <a:t>Their role is to ensure accurate communication. </a:t>
            </a:r>
          </a:p>
          <a:p>
            <a:pPr algn="l" marL="250139" indent="-125069" lvl="1">
              <a:lnSpc>
                <a:spcPts val="1622"/>
              </a:lnSpc>
              <a:buFont typeface="Arial"/>
              <a:buChar char="•"/>
            </a:pPr>
            <a:r>
              <a:rPr lang="en-US" sz="1158" spc="34">
                <a:solidFill>
                  <a:srgbClr val="100F0D"/>
                </a:solidFill>
                <a:latin typeface="Atkinson Hyperlegible"/>
                <a:ea typeface="Atkinson Hyperlegible"/>
                <a:cs typeface="Atkinson Hyperlegible"/>
                <a:sym typeface="Atkinson Hyperlegible"/>
              </a:rPr>
              <a:t>Clear communication helps you make good decisions and understand your rights and responsibilities. </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1F6F9"/>
        </a:solidFill>
      </p:bgPr>
    </p:bg>
    <p:spTree>
      <p:nvGrpSpPr>
        <p:cNvPr id="1" name=""/>
        <p:cNvGrpSpPr/>
        <p:nvPr/>
      </p:nvGrpSpPr>
      <p:grpSpPr>
        <a:xfrm>
          <a:off x="0" y="0"/>
          <a:ext cx="0" cy="0"/>
          <a:chOff x="0" y="0"/>
          <a:chExt cx="0" cy="0"/>
        </a:xfrm>
      </p:grpSpPr>
      <p:sp>
        <p:nvSpPr>
          <p:cNvPr name="Freeform 2" id="2"/>
          <p:cNvSpPr/>
          <p:nvPr/>
        </p:nvSpPr>
        <p:spPr>
          <a:xfrm flipH="false" flipV="true" rot="0">
            <a:off x="1028700" y="1028700"/>
            <a:ext cx="437528" cy="437528"/>
          </a:xfrm>
          <a:custGeom>
            <a:avLst/>
            <a:gdLst/>
            <a:ahLst/>
            <a:cxnLst/>
            <a:rect r="r" b="b" t="t" l="l"/>
            <a:pathLst>
              <a:path h="437528" w="437528">
                <a:moveTo>
                  <a:pt x="0" y="437528"/>
                </a:moveTo>
                <a:lnTo>
                  <a:pt x="437528" y="437528"/>
                </a:lnTo>
                <a:lnTo>
                  <a:pt x="437528" y="0"/>
                </a:lnTo>
                <a:lnTo>
                  <a:pt x="0" y="0"/>
                </a:lnTo>
                <a:lnTo>
                  <a:pt x="0" y="437528"/>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9821306" y="1177583"/>
            <a:ext cx="7931835" cy="7931835"/>
            <a:chOff x="0" y="0"/>
            <a:chExt cx="12253278" cy="12253278"/>
          </a:xfrm>
        </p:grpSpPr>
        <p:sp>
          <p:nvSpPr>
            <p:cNvPr name="Freeform 4" id="4"/>
            <p:cNvSpPr/>
            <p:nvPr/>
          </p:nvSpPr>
          <p:spPr>
            <a:xfrm flipH="false" flipV="false" rot="0">
              <a:off x="0" y="0"/>
              <a:ext cx="12253341" cy="12253341"/>
            </a:xfrm>
            <a:custGeom>
              <a:avLst/>
              <a:gdLst/>
              <a:ahLst/>
              <a:cxnLst/>
              <a:rect r="r" b="b" t="t" l="l"/>
              <a:pathLst>
                <a:path h="12253341" w="12253341">
                  <a:moveTo>
                    <a:pt x="0" y="0"/>
                  </a:moveTo>
                  <a:lnTo>
                    <a:pt x="12253341" y="0"/>
                  </a:lnTo>
                  <a:lnTo>
                    <a:pt x="12253341" y="12253341"/>
                  </a:lnTo>
                  <a:lnTo>
                    <a:pt x="0" y="12253341"/>
                  </a:lnTo>
                  <a:lnTo>
                    <a:pt x="0" y="0"/>
                  </a:lnTo>
                  <a:close/>
                </a:path>
              </a:pathLst>
            </a:custGeom>
            <a:blipFill>
              <a:blip r:embed="rId4"/>
              <a:stretch>
                <a:fillRect l="0" t="0" r="0" b="0"/>
              </a:stretch>
            </a:blipFill>
          </p:spPr>
        </p:sp>
      </p:grpSp>
      <p:sp>
        <p:nvSpPr>
          <p:cNvPr name="TextBox 5" id="5"/>
          <p:cNvSpPr txBox="true"/>
          <p:nvPr/>
        </p:nvSpPr>
        <p:spPr>
          <a:xfrm rot="0">
            <a:off x="1342733" y="1295181"/>
            <a:ext cx="5771418" cy="895009"/>
          </a:xfrm>
          <a:prstGeom prst="rect">
            <a:avLst/>
          </a:prstGeom>
        </p:spPr>
        <p:txBody>
          <a:bodyPr anchor="t" rtlCol="false" tIns="0" lIns="0" bIns="0" rIns="0">
            <a:spAutoFit/>
          </a:bodyPr>
          <a:lstStyle/>
          <a:p>
            <a:pPr algn="l">
              <a:lnSpc>
                <a:spcPts val="3613"/>
              </a:lnSpc>
            </a:pPr>
            <a:r>
              <a:rPr lang="en-US" sz="3011" b="true">
                <a:solidFill>
                  <a:srgbClr val="99B973"/>
                </a:solidFill>
                <a:latin typeface="TT Firs Neue Bold"/>
                <a:ea typeface="TT Firs Neue Bold"/>
                <a:cs typeface="TT Firs Neue Bold"/>
                <a:sym typeface="TT Firs Neue Bold"/>
              </a:rPr>
              <a:t>Integration Consultation  </a:t>
            </a:r>
          </a:p>
          <a:p>
            <a:pPr algn="l">
              <a:lnSpc>
                <a:spcPts val="3613"/>
              </a:lnSpc>
            </a:pPr>
          </a:p>
        </p:txBody>
      </p:sp>
      <p:sp>
        <p:nvSpPr>
          <p:cNvPr name="TextBox 6" id="6"/>
          <p:cNvSpPr txBox="true"/>
          <p:nvPr/>
        </p:nvSpPr>
        <p:spPr>
          <a:xfrm rot="0">
            <a:off x="1342733" y="2414392"/>
            <a:ext cx="7984732" cy="1645285"/>
          </a:xfrm>
          <a:prstGeom prst="rect">
            <a:avLst/>
          </a:prstGeom>
        </p:spPr>
        <p:txBody>
          <a:bodyPr anchor="t" rtlCol="false" tIns="0" lIns="0" bIns="0" rIns="0">
            <a:spAutoFit/>
          </a:bodyPr>
          <a:lstStyle/>
          <a:p>
            <a:pPr algn="l">
              <a:lnSpc>
                <a:spcPts val="2239"/>
              </a:lnSpc>
            </a:pPr>
            <a:r>
              <a:rPr lang="en-US" sz="1599" spc="47">
                <a:solidFill>
                  <a:srgbClr val="100F0D"/>
                </a:solidFill>
                <a:latin typeface="Atkinson Hyperlegible"/>
                <a:ea typeface="Atkinson Hyperlegible"/>
                <a:cs typeface="Atkinson Hyperlegible"/>
                <a:sym typeface="Atkinson Hyperlegible"/>
              </a:rPr>
              <a:t>You can request a free integration consultation at the Integration Office. The consultation provides general information, advice and guidance related to being a new resident in the Faroe Islands and also discuss your future plans and what steps can be made. </a:t>
            </a:r>
          </a:p>
          <a:p>
            <a:pPr algn="l">
              <a:lnSpc>
                <a:spcPts val="2239"/>
              </a:lnSpc>
            </a:pPr>
          </a:p>
          <a:p>
            <a:pPr algn="l">
              <a:lnSpc>
                <a:spcPts val="2239"/>
              </a:lnSpc>
            </a:pPr>
            <a:r>
              <a:rPr lang="en-US" sz="1599" spc="47">
                <a:solidFill>
                  <a:srgbClr val="100F0D"/>
                </a:solidFill>
                <a:latin typeface="Atkinson Hyperlegible"/>
                <a:ea typeface="Atkinson Hyperlegible"/>
                <a:cs typeface="Atkinson Hyperlegible"/>
                <a:sym typeface="Atkinson Hyperlegible"/>
              </a:rPr>
              <a:t>Interpretation will be used if you don’t understand Faroese or English.</a:t>
            </a:r>
          </a:p>
        </p:txBody>
      </p:sp>
      <p:sp>
        <p:nvSpPr>
          <p:cNvPr name="Freeform 7" id="7"/>
          <p:cNvSpPr/>
          <p:nvPr/>
        </p:nvSpPr>
        <p:spPr>
          <a:xfrm flipH="false" flipV="false" rot="0">
            <a:off x="1342733" y="4786740"/>
            <a:ext cx="7207326" cy="4169817"/>
          </a:xfrm>
          <a:custGeom>
            <a:avLst/>
            <a:gdLst/>
            <a:ahLst/>
            <a:cxnLst/>
            <a:rect r="r" b="b" t="t" l="l"/>
            <a:pathLst>
              <a:path h="4169817" w="7207326">
                <a:moveTo>
                  <a:pt x="0" y="0"/>
                </a:moveTo>
                <a:lnTo>
                  <a:pt x="7207326" y="0"/>
                </a:lnTo>
                <a:lnTo>
                  <a:pt x="7207326" y="4169818"/>
                </a:lnTo>
                <a:lnTo>
                  <a:pt x="0" y="416981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1607267" y="5066552"/>
            <a:ext cx="6678262" cy="3610190"/>
          </a:xfrm>
          <a:custGeom>
            <a:avLst/>
            <a:gdLst/>
            <a:ahLst/>
            <a:cxnLst/>
            <a:rect r="r" b="b" t="t" l="l"/>
            <a:pathLst>
              <a:path h="3610190" w="6678262">
                <a:moveTo>
                  <a:pt x="0" y="0"/>
                </a:moveTo>
                <a:lnTo>
                  <a:pt x="6678262" y="0"/>
                </a:lnTo>
                <a:lnTo>
                  <a:pt x="6678262" y="3610190"/>
                </a:lnTo>
                <a:lnTo>
                  <a:pt x="0" y="361019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9" id="9"/>
          <p:cNvSpPr txBox="true"/>
          <p:nvPr/>
        </p:nvSpPr>
        <p:spPr>
          <a:xfrm rot="0">
            <a:off x="1824082" y="5867649"/>
            <a:ext cx="5854661" cy="2546757"/>
          </a:xfrm>
          <a:prstGeom prst="rect">
            <a:avLst/>
          </a:prstGeom>
        </p:spPr>
        <p:txBody>
          <a:bodyPr anchor="t" rtlCol="false" tIns="0" lIns="0" bIns="0" rIns="0">
            <a:spAutoFit/>
          </a:bodyPr>
          <a:lstStyle/>
          <a:p>
            <a:pPr algn="l">
              <a:lnSpc>
                <a:spcPts val="2032"/>
              </a:lnSpc>
            </a:pPr>
            <a:r>
              <a:rPr lang="en-US" sz="1451" spc="43">
                <a:solidFill>
                  <a:srgbClr val="100F0D"/>
                </a:solidFill>
                <a:latin typeface="Atkinson Hyperlegible"/>
                <a:ea typeface="Atkinson Hyperlegible"/>
                <a:cs typeface="Atkinson Hyperlegible"/>
                <a:sym typeface="Atkinson Hyperlegible"/>
              </a:rPr>
              <a:t>In order to be eligible to apply for a permanent residence permit, you must have done the following: </a:t>
            </a:r>
          </a:p>
          <a:p>
            <a:pPr algn="l">
              <a:lnSpc>
                <a:spcPts val="2032"/>
              </a:lnSpc>
            </a:pPr>
          </a:p>
          <a:p>
            <a:pPr algn="l" marL="652465" indent="-217488" lvl="2">
              <a:lnSpc>
                <a:spcPts val="2032"/>
              </a:lnSpc>
              <a:buFont typeface="Arial"/>
              <a:buChar char="⚬"/>
            </a:pPr>
            <a:r>
              <a:rPr lang="en-US" sz="1451" spc="43">
                <a:solidFill>
                  <a:srgbClr val="100F0D"/>
                </a:solidFill>
                <a:latin typeface="Atkinson Hyperlegible"/>
                <a:ea typeface="Atkinson Hyperlegible"/>
                <a:cs typeface="Atkinson Hyperlegible"/>
                <a:sym typeface="Atkinson Hyperlegible"/>
              </a:rPr>
              <a:t>Passed Faroese as a Second Language</a:t>
            </a:r>
          </a:p>
          <a:p>
            <a:pPr algn="l" marL="652465" indent="-217488" lvl="2">
              <a:lnSpc>
                <a:spcPts val="2032"/>
              </a:lnSpc>
              <a:buFont typeface="Arial"/>
              <a:buChar char="⚬"/>
            </a:pPr>
            <a:r>
              <a:rPr lang="en-US" sz="1451" spc="43">
                <a:solidFill>
                  <a:srgbClr val="100F0D"/>
                </a:solidFill>
                <a:latin typeface="Atkinson Hyperlegible"/>
                <a:ea typeface="Atkinson Hyperlegible"/>
                <a:cs typeface="Atkinson Hyperlegible"/>
                <a:sym typeface="Atkinson Hyperlegible"/>
              </a:rPr>
              <a:t>Attended in an integration consultation </a:t>
            </a:r>
          </a:p>
          <a:p>
            <a:pPr algn="l" marL="652465" indent="-217488" lvl="2">
              <a:lnSpc>
                <a:spcPts val="2032"/>
              </a:lnSpc>
              <a:buFont typeface="Arial"/>
              <a:buChar char="⚬"/>
            </a:pPr>
            <a:r>
              <a:rPr lang="en-US" sz="1451" spc="43">
                <a:solidFill>
                  <a:srgbClr val="100F0D"/>
                </a:solidFill>
                <a:latin typeface="Atkinson Hyperlegible"/>
                <a:ea typeface="Atkinson Hyperlegible"/>
                <a:cs typeface="Atkinson Hyperlegible"/>
                <a:sym typeface="Atkinson Hyperlegible"/>
              </a:rPr>
              <a:t>Participated in integration course </a:t>
            </a:r>
          </a:p>
          <a:p>
            <a:pPr algn="l" marL="652465" indent="-217488" lvl="2">
              <a:lnSpc>
                <a:spcPts val="2032"/>
              </a:lnSpc>
            </a:pPr>
          </a:p>
          <a:p>
            <a:pPr algn="l">
              <a:lnSpc>
                <a:spcPts val="2032"/>
              </a:lnSpc>
            </a:pPr>
            <a:r>
              <a:rPr lang="en-US" sz="1451" spc="43">
                <a:solidFill>
                  <a:srgbClr val="100F0D"/>
                </a:solidFill>
                <a:latin typeface="Atkinson Hyperlegible"/>
                <a:ea typeface="Atkinson Hyperlegible"/>
                <a:cs typeface="Atkinson Hyperlegible"/>
                <a:sym typeface="Atkinson Hyperlegible"/>
              </a:rPr>
              <a:t>We recommend that you complete these three requirements as soon as you received your permit. </a:t>
            </a:r>
          </a:p>
          <a:p>
            <a:pPr algn="l" marL="652465" indent="-217488" lvl="2">
              <a:lnSpc>
                <a:spcPts val="2032"/>
              </a:lnSpc>
            </a:pPr>
          </a:p>
        </p:txBody>
      </p:sp>
      <p:sp>
        <p:nvSpPr>
          <p:cNvPr name="TextBox 10" id="10"/>
          <p:cNvSpPr txBox="true"/>
          <p:nvPr/>
        </p:nvSpPr>
        <p:spPr>
          <a:xfrm rot="0">
            <a:off x="1607267" y="4914218"/>
            <a:ext cx="3075879" cy="152334"/>
          </a:xfrm>
          <a:prstGeom prst="rect">
            <a:avLst/>
          </a:prstGeom>
        </p:spPr>
        <p:txBody>
          <a:bodyPr anchor="t" rtlCol="false" tIns="0" lIns="0" bIns="0" rIns="0">
            <a:spAutoFit/>
          </a:bodyPr>
          <a:lstStyle/>
          <a:p>
            <a:pPr algn="l">
              <a:lnSpc>
                <a:spcPts val="1325"/>
              </a:lnSpc>
            </a:pPr>
            <a:r>
              <a:rPr lang="en-US" sz="1325" b="true">
                <a:solidFill>
                  <a:srgbClr val="F1F6F9"/>
                </a:solidFill>
                <a:latin typeface="TT Firs Neue Bold"/>
                <a:ea typeface="TT Firs Neue Bold"/>
                <a:cs typeface="TT Firs Neue Bold"/>
                <a:sym typeface="TT Firs Neue Bold"/>
              </a:rPr>
              <a:t>Permanent Residence permits</a:t>
            </a:r>
          </a:p>
        </p:txBody>
      </p:sp>
      <p:sp>
        <p:nvSpPr>
          <p:cNvPr name="TextBox 11" id="11"/>
          <p:cNvSpPr txBox="true"/>
          <p:nvPr/>
        </p:nvSpPr>
        <p:spPr>
          <a:xfrm rot="0">
            <a:off x="1824082" y="5408631"/>
            <a:ext cx="2189386" cy="188372"/>
          </a:xfrm>
          <a:prstGeom prst="rect">
            <a:avLst/>
          </a:prstGeom>
        </p:spPr>
        <p:txBody>
          <a:bodyPr anchor="t" rtlCol="false" tIns="0" lIns="0" bIns="0" rIns="0">
            <a:spAutoFit/>
          </a:bodyPr>
          <a:lstStyle/>
          <a:p>
            <a:pPr algn="l">
              <a:lnSpc>
                <a:spcPts val="1686"/>
              </a:lnSpc>
            </a:pPr>
            <a:r>
              <a:rPr lang="en-US" sz="1686" b="true">
                <a:solidFill>
                  <a:srgbClr val="99B973"/>
                </a:solidFill>
                <a:latin typeface="TT Firs Neue Bold"/>
                <a:ea typeface="TT Firs Neue Bold"/>
                <a:cs typeface="TT Firs Neue Bold"/>
                <a:sym typeface="TT Firs Neue Bold"/>
              </a:rPr>
              <a:t>Please remember</a:t>
            </a:r>
          </a:p>
        </p:txBody>
      </p:sp>
      <p:grpSp>
        <p:nvGrpSpPr>
          <p:cNvPr name="Group 12" id="12"/>
          <p:cNvGrpSpPr/>
          <p:nvPr/>
        </p:nvGrpSpPr>
        <p:grpSpPr>
          <a:xfrm rot="0">
            <a:off x="0" y="9843840"/>
            <a:ext cx="18288000" cy="443160"/>
            <a:chOff x="0" y="0"/>
            <a:chExt cx="4816593" cy="116717"/>
          </a:xfrm>
        </p:grpSpPr>
        <p:sp>
          <p:nvSpPr>
            <p:cNvPr name="Freeform 13" id="13"/>
            <p:cNvSpPr/>
            <p:nvPr/>
          </p:nvSpPr>
          <p:spPr>
            <a:xfrm flipH="false" flipV="false" rot="0">
              <a:off x="0" y="0"/>
              <a:ext cx="4816592" cy="116717"/>
            </a:xfrm>
            <a:custGeom>
              <a:avLst/>
              <a:gdLst/>
              <a:ahLst/>
              <a:cxnLst/>
              <a:rect r="r" b="b" t="t" l="l"/>
              <a:pathLst>
                <a:path h="116717" w="4816592">
                  <a:moveTo>
                    <a:pt x="0" y="0"/>
                  </a:moveTo>
                  <a:lnTo>
                    <a:pt x="4816592" y="0"/>
                  </a:lnTo>
                  <a:lnTo>
                    <a:pt x="4816592" y="116717"/>
                  </a:lnTo>
                  <a:lnTo>
                    <a:pt x="0" y="116717"/>
                  </a:lnTo>
                  <a:close/>
                </a:path>
              </a:pathLst>
            </a:custGeom>
            <a:solidFill>
              <a:srgbClr val="99B973"/>
            </a:solidFill>
          </p:spPr>
        </p:sp>
        <p:sp>
          <p:nvSpPr>
            <p:cNvPr name="TextBox 14" id="14"/>
            <p:cNvSpPr txBox="true"/>
            <p:nvPr/>
          </p:nvSpPr>
          <p:spPr>
            <a:xfrm>
              <a:off x="0" y="38100"/>
              <a:ext cx="4816593" cy="78617"/>
            </a:xfrm>
            <a:prstGeom prst="rect">
              <a:avLst/>
            </a:prstGeom>
          </p:spPr>
          <p:txBody>
            <a:bodyPr anchor="ctr" rtlCol="false" tIns="50800" lIns="50800" bIns="50800" rIns="50800"/>
            <a:lstStyle/>
            <a:p>
              <a:pPr algn="ctr">
                <a:lnSpc>
                  <a:spcPts val="2402"/>
                </a:lnSpc>
              </a:pPr>
            </a:p>
          </p:txBody>
        </p:sp>
      </p:grpSp>
      <p:grpSp>
        <p:nvGrpSpPr>
          <p:cNvPr name="Group 15" id="15"/>
          <p:cNvGrpSpPr/>
          <p:nvPr/>
        </p:nvGrpSpPr>
        <p:grpSpPr>
          <a:xfrm rot="0">
            <a:off x="15404180" y="1037641"/>
            <a:ext cx="1855120" cy="953506"/>
            <a:chOff x="0" y="0"/>
            <a:chExt cx="7279818" cy="3741725"/>
          </a:xfrm>
        </p:grpSpPr>
        <p:sp>
          <p:nvSpPr>
            <p:cNvPr name="Freeform 16" id="16"/>
            <p:cNvSpPr/>
            <p:nvPr/>
          </p:nvSpPr>
          <p:spPr>
            <a:xfrm flipH="false" flipV="false" rot="0">
              <a:off x="0" y="0"/>
              <a:ext cx="7279767" cy="3741674"/>
            </a:xfrm>
            <a:custGeom>
              <a:avLst/>
              <a:gdLst/>
              <a:ahLst/>
              <a:cxnLst/>
              <a:rect r="r" b="b" t="t" l="l"/>
              <a:pathLst>
                <a:path h="3741674" w="7279767">
                  <a:moveTo>
                    <a:pt x="0" y="0"/>
                  </a:moveTo>
                  <a:lnTo>
                    <a:pt x="7279767" y="0"/>
                  </a:lnTo>
                  <a:lnTo>
                    <a:pt x="7279767" y="3741674"/>
                  </a:lnTo>
                  <a:lnTo>
                    <a:pt x="0" y="3741674"/>
                  </a:lnTo>
                  <a:lnTo>
                    <a:pt x="0" y="0"/>
                  </a:lnTo>
                  <a:close/>
                </a:path>
              </a:pathLst>
            </a:custGeom>
            <a:blipFill>
              <a:blip r:embed="rId9"/>
              <a:stretch>
                <a:fillRect l="0" t="-147" r="0" b="-149"/>
              </a:stretch>
            </a:blipFill>
          </p:spPr>
        </p:sp>
      </p:gr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1F6F9"/>
        </a:solidFill>
      </p:bgPr>
    </p:bg>
    <p:spTree>
      <p:nvGrpSpPr>
        <p:cNvPr id="1" name=""/>
        <p:cNvGrpSpPr/>
        <p:nvPr/>
      </p:nvGrpSpPr>
      <p:grpSpPr>
        <a:xfrm>
          <a:off x="0" y="0"/>
          <a:ext cx="0" cy="0"/>
          <a:chOff x="0" y="0"/>
          <a:chExt cx="0" cy="0"/>
        </a:xfrm>
      </p:grpSpPr>
      <p:sp>
        <p:nvSpPr>
          <p:cNvPr name="Freeform 2" id="2"/>
          <p:cNvSpPr/>
          <p:nvPr/>
        </p:nvSpPr>
        <p:spPr>
          <a:xfrm flipH="false" flipV="true" rot="0">
            <a:off x="1028700" y="1028700"/>
            <a:ext cx="349140" cy="349140"/>
          </a:xfrm>
          <a:custGeom>
            <a:avLst/>
            <a:gdLst/>
            <a:ahLst/>
            <a:cxnLst/>
            <a:rect r="r" b="b" t="t" l="l"/>
            <a:pathLst>
              <a:path h="349140" w="349140">
                <a:moveTo>
                  <a:pt x="0" y="349140"/>
                </a:moveTo>
                <a:lnTo>
                  <a:pt x="349140" y="349140"/>
                </a:lnTo>
                <a:lnTo>
                  <a:pt x="349140" y="0"/>
                </a:lnTo>
                <a:lnTo>
                  <a:pt x="0" y="0"/>
                </a:lnTo>
                <a:lnTo>
                  <a:pt x="0" y="34914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0280447" y="2568721"/>
            <a:ext cx="5581417" cy="5581417"/>
            <a:chOff x="0" y="0"/>
            <a:chExt cx="9632163" cy="9632163"/>
          </a:xfrm>
        </p:grpSpPr>
        <p:sp>
          <p:nvSpPr>
            <p:cNvPr name="Freeform 4" id="4"/>
            <p:cNvSpPr/>
            <p:nvPr/>
          </p:nvSpPr>
          <p:spPr>
            <a:xfrm flipH="false" flipV="false" rot="0">
              <a:off x="0" y="0"/>
              <a:ext cx="9632188" cy="9632188"/>
            </a:xfrm>
            <a:custGeom>
              <a:avLst/>
              <a:gdLst/>
              <a:ahLst/>
              <a:cxnLst/>
              <a:rect r="r" b="b" t="t" l="l"/>
              <a:pathLst>
                <a:path h="9632188" w="9632188">
                  <a:moveTo>
                    <a:pt x="0" y="0"/>
                  </a:moveTo>
                  <a:lnTo>
                    <a:pt x="9632188" y="0"/>
                  </a:lnTo>
                  <a:lnTo>
                    <a:pt x="9632188" y="9632188"/>
                  </a:lnTo>
                  <a:lnTo>
                    <a:pt x="0" y="9632188"/>
                  </a:lnTo>
                  <a:lnTo>
                    <a:pt x="0" y="0"/>
                  </a:lnTo>
                  <a:close/>
                </a:path>
              </a:pathLst>
            </a:custGeom>
            <a:blipFill>
              <a:blip r:embed="rId4"/>
              <a:stretch>
                <a:fillRect l="0" t="0" r="0" b="0"/>
              </a:stretch>
            </a:blipFill>
          </p:spPr>
        </p:sp>
      </p:grpSp>
      <p:sp>
        <p:nvSpPr>
          <p:cNvPr name="TextBox 5" id="5"/>
          <p:cNvSpPr txBox="true"/>
          <p:nvPr/>
        </p:nvSpPr>
        <p:spPr>
          <a:xfrm rot="0">
            <a:off x="1279294" y="1241347"/>
            <a:ext cx="4605505" cy="714330"/>
          </a:xfrm>
          <a:prstGeom prst="rect">
            <a:avLst/>
          </a:prstGeom>
        </p:spPr>
        <p:txBody>
          <a:bodyPr anchor="t" rtlCol="false" tIns="0" lIns="0" bIns="0" rIns="0">
            <a:spAutoFit/>
          </a:bodyPr>
          <a:lstStyle/>
          <a:p>
            <a:pPr algn="l">
              <a:lnSpc>
                <a:spcPts val="2883"/>
              </a:lnSpc>
            </a:pPr>
            <a:r>
              <a:rPr lang="en-US" sz="2402" b="true">
                <a:solidFill>
                  <a:srgbClr val="99B973"/>
                </a:solidFill>
                <a:latin typeface="TT Firs Neue Bold"/>
                <a:ea typeface="TT Firs Neue Bold"/>
                <a:cs typeface="TT Firs Neue Bold"/>
                <a:sym typeface="TT Firs Neue Bold"/>
              </a:rPr>
              <a:t>Integration Course</a:t>
            </a:r>
          </a:p>
          <a:p>
            <a:pPr algn="l">
              <a:lnSpc>
                <a:spcPts val="2883"/>
              </a:lnSpc>
            </a:pPr>
          </a:p>
        </p:txBody>
      </p:sp>
      <p:sp>
        <p:nvSpPr>
          <p:cNvPr name="TextBox 6" id="6"/>
          <p:cNvSpPr txBox="true"/>
          <p:nvPr/>
        </p:nvSpPr>
        <p:spPr>
          <a:xfrm rot="0">
            <a:off x="1203272" y="2016578"/>
            <a:ext cx="7773247" cy="2197735"/>
          </a:xfrm>
          <a:prstGeom prst="rect">
            <a:avLst/>
          </a:prstGeom>
        </p:spPr>
        <p:txBody>
          <a:bodyPr anchor="t" rtlCol="false" tIns="0" lIns="0" bIns="0" rIns="0">
            <a:spAutoFit/>
          </a:bodyPr>
          <a:lstStyle/>
          <a:p>
            <a:pPr algn="l">
              <a:lnSpc>
                <a:spcPts val="2239"/>
              </a:lnSpc>
            </a:pPr>
            <a:r>
              <a:rPr lang="en-US" sz="1599" spc="47">
                <a:solidFill>
                  <a:srgbClr val="100F0D"/>
                </a:solidFill>
                <a:latin typeface="Atkinson Hyperlegible"/>
                <a:ea typeface="Atkinson Hyperlegible"/>
                <a:cs typeface="Atkinson Hyperlegible"/>
                <a:sym typeface="Atkinson Hyperlegible"/>
              </a:rPr>
              <a:t>The Integration Course is a free course offered by the Integration Office to newcomers who have received a residence permit in the Faroe Islands. The purpose of the course is to help you understand Faroese society, culture, everyday life and important rights and responsibilities. By joining the course, you get useful knowledge that makes it easier to settle in, navigate public services, and take part in the community.</a:t>
            </a:r>
          </a:p>
          <a:p>
            <a:pPr algn="l">
              <a:lnSpc>
                <a:spcPts val="2239"/>
              </a:lnSpc>
            </a:pPr>
          </a:p>
          <a:p>
            <a:pPr algn="l">
              <a:lnSpc>
                <a:spcPts val="2239"/>
              </a:lnSpc>
            </a:pPr>
          </a:p>
        </p:txBody>
      </p:sp>
      <p:sp>
        <p:nvSpPr>
          <p:cNvPr name="Freeform 7" id="7"/>
          <p:cNvSpPr/>
          <p:nvPr/>
        </p:nvSpPr>
        <p:spPr>
          <a:xfrm flipH="false" flipV="false" rot="0">
            <a:off x="1203270" y="3976700"/>
            <a:ext cx="6621839" cy="5056640"/>
          </a:xfrm>
          <a:custGeom>
            <a:avLst/>
            <a:gdLst/>
            <a:ahLst/>
            <a:cxnLst/>
            <a:rect r="r" b="b" t="t" l="l"/>
            <a:pathLst>
              <a:path h="5056640" w="6621839">
                <a:moveTo>
                  <a:pt x="0" y="0"/>
                </a:moveTo>
                <a:lnTo>
                  <a:pt x="6621839" y="0"/>
                </a:lnTo>
                <a:lnTo>
                  <a:pt x="6621839" y="5056641"/>
                </a:lnTo>
                <a:lnTo>
                  <a:pt x="0" y="505664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1376954" y="4199230"/>
            <a:ext cx="6256371" cy="4559256"/>
          </a:xfrm>
          <a:custGeom>
            <a:avLst/>
            <a:gdLst/>
            <a:ahLst/>
            <a:cxnLst/>
            <a:rect r="r" b="b" t="t" l="l"/>
            <a:pathLst>
              <a:path h="4559256" w="6256371">
                <a:moveTo>
                  <a:pt x="0" y="0"/>
                </a:moveTo>
                <a:lnTo>
                  <a:pt x="6256371" y="0"/>
                </a:lnTo>
                <a:lnTo>
                  <a:pt x="6256371" y="4559255"/>
                </a:lnTo>
                <a:lnTo>
                  <a:pt x="0" y="455925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9" id="9"/>
          <p:cNvSpPr txBox="true"/>
          <p:nvPr/>
        </p:nvSpPr>
        <p:spPr>
          <a:xfrm rot="0">
            <a:off x="1613158" y="4638054"/>
            <a:ext cx="5610181" cy="3718405"/>
          </a:xfrm>
          <a:prstGeom prst="rect">
            <a:avLst/>
          </a:prstGeom>
        </p:spPr>
        <p:txBody>
          <a:bodyPr anchor="t" rtlCol="false" tIns="0" lIns="0" bIns="0" rIns="0">
            <a:spAutoFit/>
          </a:bodyPr>
          <a:lstStyle/>
          <a:p>
            <a:pPr algn="l" marL="625008" indent="-208336" lvl="2">
              <a:lnSpc>
                <a:spcPts val="1948"/>
              </a:lnSpc>
              <a:buFont typeface="Arial"/>
              <a:buChar char="⚬"/>
            </a:pPr>
            <a:r>
              <a:rPr lang="en-US" sz="1390" spc="40">
                <a:solidFill>
                  <a:srgbClr val="100F0D"/>
                </a:solidFill>
                <a:latin typeface="Atkinson Hyperlegible"/>
                <a:ea typeface="Atkinson Hyperlegible"/>
                <a:cs typeface="Atkinson Hyperlegible"/>
                <a:sym typeface="Atkinson Hyperlegible"/>
              </a:rPr>
              <a:t>Faroese history and culture </a:t>
            </a:r>
          </a:p>
          <a:p>
            <a:pPr algn="l" marL="625008" indent="-208336" lvl="2">
              <a:lnSpc>
                <a:spcPts val="1948"/>
              </a:lnSpc>
              <a:buFont typeface="Arial"/>
              <a:buChar char="⚬"/>
            </a:pPr>
            <a:r>
              <a:rPr lang="en-US" sz="1390" spc="40">
                <a:solidFill>
                  <a:srgbClr val="100F0D"/>
                </a:solidFill>
                <a:latin typeface="Atkinson Hyperlegible"/>
                <a:ea typeface="Atkinson Hyperlegible"/>
                <a:cs typeface="Atkinson Hyperlegible"/>
                <a:sym typeface="Atkinson Hyperlegible"/>
              </a:rPr>
              <a:t>Daily life, work, and traditions</a:t>
            </a:r>
          </a:p>
          <a:p>
            <a:pPr algn="l" marL="625008" indent="-208336" lvl="2">
              <a:lnSpc>
                <a:spcPts val="1948"/>
              </a:lnSpc>
              <a:buFont typeface="Arial"/>
              <a:buChar char="⚬"/>
            </a:pPr>
            <a:r>
              <a:rPr lang="en-US" sz="1390" spc="40">
                <a:solidFill>
                  <a:srgbClr val="100F0D"/>
                </a:solidFill>
                <a:latin typeface="Atkinson Hyperlegible"/>
                <a:ea typeface="Atkinson Hyperlegible"/>
                <a:cs typeface="Atkinson Hyperlegible"/>
                <a:sym typeface="Atkinson Hyperlegible"/>
              </a:rPr>
              <a:t>Welfare system and public services </a:t>
            </a:r>
          </a:p>
          <a:p>
            <a:pPr algn="l" marL="625008" indent="-208336" lvl="2">
              <a:lnSpc>
                <a:spcPts val="1948"/>
              </a:lnSpc>
              <a:buFont typeface="Arial"/>
              <a:buChar char="⚬"/>
            </a:pPr>
            <a:r>
              <a:rPr lang="en-US" sz="1390" spc="40">
                <a:solidFill>
                  <a:srgbClr val="100F0D"/>
                </a:solidFill>
                <a:latin typeface="Atkinson Hyperlegible"/>
                <a:ea typeface="Atkinson Hyperlegible"/>
                <a:cs typeface="Atkinson Hyperlegible"/>
                <a:sym typeface="Atkinson Hyperlegible"/>
              </a:rPr>
              <a:t>Children’s rights and education </a:t>
            </a:r>
          </a:p>
          <a:p>
            <a:pPr algn="l" marL="625008" indent="-208336" lvl="2">
              <a:lnSpc>
                <a:spcPts val="1948"/>
              </a:lnSpc>
              <a:buFont typeface="Arial"/>
              <a:buChar char="⚬"/>
            </a:pPr>
            <a:r>
              <a:rPr lang="en-US" sz="1390" spc="40">
                <a:solidFill>
                  <a:srgbClr val="100F0D"/>
                </a:solidFill>
                <a:latin typeface="Atkinson Hyperlegible"/>
                <a:ea typeface="Atkinson Hyperlegible"/>
                <a:cs typeface="Atkinson Hyperlegible"/>
                <a:sym typeface="Atkinson Hyperlegible"/>
              </a:rPr>
              <a:t>Understanding laws and your responsiblities </a:t>
            </a:r>
          </a:p>
          <a:p>
            <a:pPr algn="l" marL="625008" indent="-208336" lvl="2">
              <a:lnSpc>
                <a:spcPts val="1948"/>
              </a:lnSpc>
            </a:pPr>
          </a:p>
          <a:p>
            <a:pPr algn="l">
              <a:lnSpc>
                <a:spcPts val="2212"/>
              </a:lnSpc>
            </a:pPr>
            <a:r>
              <a:rPr lang="en-US" b="true" sz="1580" spc="47">
                <a:solidFill>
                  <a:srgbClr val="99B973"/>
                </a:solidFill>
                <a:latin typeface="TT Firs Neue Bold"/>
                <a:ea typeface="TT Firs Neue Bold"/>
                <a:cs typeface="TT Firs Neue Bold"/>
                <a:sym typeface="TT Firs Neue Bold"/>
              </a:rPr>
              <a:t>Who is it for?</a:t>
            </a:r>
          </a:p>
          <a:p>
            <a:pPr algn="l" marL="625008" indent="-208336" lvl="2">
              <a:lnSpc>
                <a:spcPts val="1948"/>
              </a:lnSpc>
            </a:pPr>
          </a:p>
          <a:p>
            <a:pPr algn="l">
              <a:lnSpc>
                <a:spcPts val="1948"/>
              </a:lnSpc>
            </a:pPr>
            <a:r>
              <a:rPr lang="en-US" sz="1390" spc="40">
                <a:solidFill>
                  <a:srgbClr val="100F0D"/>
                </a:solidFill>
                <a:latin typeface="Atkinson Hyperlegible"/>
                <a:ea typeface="Atkinson Hyperlegible"/>
                <a:cs typeface="Atkinson Hyperlegible"/>
                <a:sym typeface="Atkinson Hyperlegible"/>
              </a:rPr>
              <a:t>Any adult individuals who move to the Faroe Islands and fall under the Integration law will be invited to take the course. The program is organized by the Integration Office. </a:t>
            </a:r>
          </a:p>
          <a:p>
            <a:pPr algn="l" marL="625008" indent="-208336" lvl="2">
              <a:lnSpc>
                <a:spcPts val="1948"/>
              </a:lnSpc>
            </a:pPr>
          </a:p>
          <a:p>
            <a:pPr algn="l">
              <a:lnSpc>
                <a:spcPts val="1948"/>
              </a:lnSpc>
            </a:pPr>
            <a:r>
              <a:rPr lang="en-US" sz="1390" spc="40">
                <a:solidFill>
                  <a:srgbClr val="100F0D"/>
                </a:solidFill>
                <a:latin typeface="Atkinson Hyperlegible"/>
                <a:ea typeface="Atkinson Hyperlegible"/>
                <a:cs typeface="Atkinson Hyperlegible"/>
                <a:sym typeface="Atkinson Hyperlegible"/>
              </a:rPr>
              <a:t>Our goal is to help you build a good foundation for life here, better understanding of Faroese society, and feel includedand informed from the very beginning. </a:t>
            </a:r>
          </a:p>
        </p:txBody>
      </p:sp>
      <p:sp>
        <p:nvSpPr>
          <p:cNvPr name="TextBox 10" id="10"/>
          <p:cNvSpPr txBox="true"/>
          <p:nvPr/>
        </p:nvSpPr>
        <p:spPr>
          <a:xfrm rot="0">
            <a:off x="1572523" y="4358585"/>
            <a:ext cx="2051074" cy="174065"/>
          </a:xfrm>
          <a:prstGeom prst="rect">
            <a:avLst/>
          </a:prstGeom>
        </p:spPr>
        <p:txBody>
          <a:bodyPr anchor="t" rtlCol="false" tIns="0" lIns="0" bIns="0" rIns="0">
            <a:spAutoFit/>
          </a:bodyPr>
          <a:lstStyle/>
          <a:p>
            <a:pPr algn="l">
              <a:lnSpc>
                <a:spcPts val="1580"/>
              </a:lnSpc>
            </a:pPr>
            <a:r>
              <a:rPr lang="en-US" sz="1580" b="true">
                <a:solidFill>
                  <a:srgbClr val="99B973"/>
                </a:solidFill>
                <a:latin typeface="TT Firs Neue Bold"/>
                <a:ea typeface="TT Firs Neue Bold"/>
                <a:cs typeface="TT Firs Neue Bold"/>
                <a:sym typeface="TT Firs Neue Bold"/>
              </a:rPr>
              <a:t>What you will learn</a:t>
            </a:r>
          </a:p>
        </p:txBody>
      </p:sp>
      <p:grpSp>
        <p:nvGrpSpPr>
          <p:cNvPr name="Group 11" id="11"/>
          <p:cNvGrpSpPr/>
          <p:nvPr/>
        </p:nvGrpSpPr>
        <p:grpSpPr>
          <a:xfrm rot="0">
            <a:off x="0" y="9843840"/>
            <a:ext cx="18288000" cy="443160"/>
            <a:chOff x="0" y="0"/>
            <a:chExt cx="4816593" cy="116717"/>
          </a:xfrm>
        </p:grpSpPr>
        <p:sp>
          <p:nvSpPr>
            <p:cNvPr name="Freeform 12" id="12"/>
            <p:cNvSpPr/>
            <p:nvPr/>
          </p:nvSpPr>
          <p:spPr>
            <a:xfrm flipH="false" flipV="false" rot="0">
              <a:off x="0" y="0"/>
              <a:ext cx="4816592" cy="116717"/>
            </a:xfrm>
            <a:custGeom>
              <a:avLst/>
              <a:gdLst/>
              <a:ahLst/>
              <a:cxnLst/>
              <a:rect r="r" b="b" t="t" l="l"/>
              <a:pathLst>
                <a:path h="116717" w="4816592">
                  <a:moveTo>
                    <a:pt x="0" y="0"/>
                  </a:moveTo>
                  <a:lnTo>
                    <a:pt x="4816592" y="0"/>
                  </a:lnTo>
                  <a:lnTo>
                    <a:pt x="4816592" y="116717"/>
                  </a:lnTo>
                  <a:lnTo>
                    <a:pt x="0" y="116717"/>
                  </a:lnTo>
                  <a:close/>
                </a:path>
              </a:pathLst>
            </a:custGeom>
            <a:solidFill>
              <a:srgbClr val="99B973"/>
            </a:solidFill>
          </p:spPr>
        </p:sp>
        <p:sp>
          <p:nvSpPr>
            <p:cNvPr name="TextBox 13" id="13"/>
            <p:cNvSpPr txBox="true"/>
            <p:nvPr/>
          </p:nvSpPr>
          <p:spPr>
            <a:xfrm>
              <a:off x="0" y="38100"/>
              <a:ext cx="4816593" cy="78617"/>
            </a:xfrm>
            <a:prstGeom prst="rect">
              <a:avLst/>
            </a:prstGeom>
          </p:spPr>
          <p:txBody>
            <a:bodyPr anchor="ctr" rtlCol="false" tIns="50800" lIns="50800" bIns="50800" rIns="50800"/>
            <a:lstStyle/>
            <a:p>
              <a:pPr algn="ctr">
                <a:lnSpc>
                  <a:spcPts val="2402"/>
                </a:lnSpc>
              </a:pPr>
            </a:p>
          </p:txBody>
        </p:sp>
      </p:grpSp>
      <p:grpSp>
        <p:nvGrpSpPr>
          <p:cNvPr name="Group 14" id="14"/>
          <p:cNvGrpSpPr/>
          <p:nvPr/>
        </p:nvGrpSpPr>
        <p:grpSpPr>
          <a:xfrm rot="0">
            <a:off x="15404180" y="1037641"/>
            <a:ext cx="1855120" cy="953506"/>
            <a:chOff x="0" y="0"/>
            <a:chExt cx="7279818" cy="3741725"/>
          </a:xfrm>
        </p:grpSpPr>
        <p:sp>
          <p:nvSpPr>
            <p:cNvPr name="Freeform 15" id="15"/>
            <p:cNvSpPr/>
            <p:nvPr/>
          </p:nvSpPr>
          <p:spPr>
            <a:xfrm flipH="false" flipV="false" rot="0">
              <a:off x="0" y="0"/>
              <a:ext cx="7279767" cy="3741674"/>
            </a:xfrm>
            <a:custGeom>
              <a:avLst/>
              <a:gdLst/>
              <a:ahLst/>
              <a:cxnLst/>
              <a:rect r="r" b="b" t="t" l="l"/>
              <a:pathLst>
                <a:path h="3741674" w="7279767">
                  <a:moveTo>
                    <a:pt x="0" y="0"/>
                  </a:moveTo>
                  <a:lnTo>
                    <a:pt x="7279767" y="0"/>
                  </a:lnTo>
                  <a:lnTo>
                    <a:pt x="7279767" y="3741674"/>
                  </a:lnTo>
                  <a:lnTo>
                    <a:pt x="0" y="3741674"/>
                  </a:lnTo>
                  <a:lnTo>
                    <a:pt x="0" y="0"/>
                  </a:lnTo>
                  <a:close/>
                </a:path>
              </a:pathLst>
            </a:custGeom>
            <a:blipFill>
              <a:blip r:embed="rId9"/>
              <a:stretch>
                <a:fillRect l="0" t="-147" r="0" b="-149"/>
              </a:stretch>
            </a:blipFill>
          </p:spPr>
        </p:sp>
      </p:gr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1F6F9"/>
        </a:solidFill>
      </p:bgPr>
    </p:bg>
    <p:spTree>
      <p:nvGrpSpPr>
        <p:cNvPr id="1" name=""/>
        <p:cNvGrpSpPr/>
        <p:nvPr/>
      </p:nvGrpSpPr>
      <p:grpSpPr>
        <a:xfrm>
          <a:off x="0" y="0"/>
          <a:ext cx="0" cy="0"/>
          <a:chOff x="0" y="0"/>
          <a:chExt cx="0" cy="0"/>
        </a:xfrm>
      </p:grpSpPr>
      <p:sp>
        <p:nvSpPr>
          <p:cNvPr name="Freeform 2" id="2"/>
          <p:cNvSpPr/>
          <p:nvPr/>
        </p:nvSpPr>
        <p:spPr>
          <a:xfrm flipH="false" flipV="true" rot="0">
            <a:off x="1028700" y="1028700"/>
            <a:ext cx="349140" cy="349140"/>
          </a:xfrm>
          <a:custGeom>
            <a:avLst/>
            <a:gdLst/>
            <a:ahLst/>
            <a:cxnLst/>
            <a:rect r="r" b="b" t="t" l="l"/>
            <a:pathLst>
              <a:path h="349140" w="349140">
                <a:moveTo>
                  <a:pt x="0" y="349140"/>
                </a:moveTo>
                <a:lnTo>
                  <a:pt x="349140" y="349140"/>
                </a:lnTo>
                <a:lnTo>
                  <a:pt x="349140" y="0"/>
                </a:lnTo>
                <a:lnTo>
                  <a:pt x="0" y="0"/>
                </a:lnTo>
                <a:lnTo>
                  <a:pt x="0" y="34914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0619882" y="6283402"/>
            <a:ext cx="5879869" cy="1623938"/>
          </a:xfrm>
          <a:custGeom>
            <a:avLst/>
            <a:gdLst/>
            <a:ahLst/>
            <a:cxnLst/>
            <a:rect r="r" b="b" t="t" l="l"/>
            <a:pathLst>
              <a:path h="1623938" w="5879869">
                <a:moveTo>
                  <a:pt x="0" y="0"/>
                </a:moveTo>
                <a:lnTo>
                  <a:pt x="5879869" y="0"/>
                </a:lnTo>
                <a:lnTo>
                  <a:pt x="5879869" y="1623939"/>
                </a:lnTo>
                <a:lnTo>
                  <a:pt x="0" y="162393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1358463" y="2280068"/>
            <a:ext cx="4399447" cy="4428203"/>
            <a:chOff x="0" y="0"/>
            <a:chExt cx="8135226" cy="8188401"/>
          </a:xfrm>
        </p:grpSpPr>
        <p:sp>
          <p:nvSpPr>
            <p:cNvPr name="Freeform 5" id="5"/>
            <p:cNvSpPr/>
            <p:nvPr/>
          </p:nvSpPr>
          <p:spPr>
            <a:xfrm flipH="false" flipV="false" rot="0">
              <a:off x="0" y="0"/>
              <a:ext cx="8135239" cy="8188452"/>
            </a:xfrm>
            <a:custGeom>
              <a:avLst/>
              <a:gdLst/>
              <a:ahLst/>
              <a:cxnLst/>
              <a:rect r="r" b="b" t="t" l="l"/>
              <a:pathLst>
                <a:path h="8188452" w="8135239">
                  <a:moveTo>
                    <a:pt x="0" y="0"/>
                  </a:moveTo>
                  <a:lnTo>
                    <a:pt x="8135239" y="0"/>
                  </a:lnTo>
                  <a:lnTo>
                    <a:pt x="8135239" y="8188452"/>
                  </a:lnTo>
                  <a:lnTo>
                    <a:pt x="0" y="8188452"/>
                  </a:lnTo>
                  <a:lnTo>
                    <a:pt x="0" y="0"/>
                  </a:lnTo>
                  <a:close/>
                </a:path>
              </a:pathLst>
            </a:custGeom>
            <a:blipFill>
              <a:blip r:embed="rId6"/>
              <a:stretch>
                <a:fillRect l="-326" t="0" r="-326" b="0"/>
              </a:stretch>
            </a:blipFill>
          </p:spPr>
        </p:sp>
      </p:grpSp>
      <p:sp>
        <p:nvSpPr>
          <p:cNvPr name="TextBox 6" id="6"/>
          <p:cNvSpPr txBox="true"/>
          <p:nvPr/>
        </p:nvSpPr>
        <p:spPr>
          <a:xfrm rot="0">
            <a:off x="10789742" y="7027084"/>
            <a:ext cx="5536887" cy="571500"/>
          </a:xfrm>
          <a:prstGeom prst="rect">
            <a:avLst/>
          </a:prstGeom>
        </p:spPr>
        <p:txBody>
          <a:bodyPr anchor="t" rtlCol="false" tIns="0" lIns="0" bIns="0" rIns="0">
            <a:spAutoFit/>
          </a:bodyPr>
          <a:lstStyle/>
          <a:p>
            <a:pPr algn="ctr">
              <a:lnSpc>
                <a:spcPts val="1559"/>
              </a:lnSpc>
            </a:pPr>
            <a:r>
              <a:rPr lang="en-US" sz="1299">
                <a:solidFill>
                  <a:srgbClr val="000000"/>
                </a:solidFill>
                <a:latin typeface="Atkinson Hyperlegible"/>
                <a:ea typeface="Atkinson Hyperlegible"/>
                <a:cs typeface="Atkinson Hyperlegible"/>
                <a:sym typeface="Atkinson Hyperlegible"/>
              </a:rPr>
              <a:t>Parenting in a new country can be different. This course helps you gain useful knowledge, connect with other parents, and become more confident as a parent in the Faroe Islands.</a:t>
            </a:r>
          </a:p>
        </p:txBody>
      </p:sp>
      <p:sp>
        <p:nvSpPr>
          <p:cNvPr name="TextBox 7" id="7"/>
          <p:cNvSpPr txBox="true"/>
          <p:nvPr/>
        </p:nvSpPr>
        <p:spPr>
          <a:xfrm rot="0">
            <a:off x="12666240" y="6689597"/>
            <a:ext cx="1879402" cy="200025"/>
          </a:xfrm>
          <a:prstGeom prst="rect">
            <a:avLst/>
          </a:prstGeom>
        </p:spPr>
        <p:txBody>
          <a:bodyPr anchor="t" rtlCol="false" tIns="0" lIns="0" bIns="0" rIns="0">
            <a:spAutoFit/>
          </a:bodyPr>
          <a:lstStyle/>
          <a:p>
            <a:pPr algn="l">
              <a:lnSpc>
                <a:spcPts val="1500"/>
              </a:lnSpc>
            </a:pPr>
            <a:r>
              <a:rPr lang="en-US" sz="1500" b="true">
                <a:solidFill>
                  <a:srgbClr val="99B973"/>
                </a:solidFill>
                <a:latin typeface="TT Firs Neue Bold"/>
                <a:ea typeface="TT Firs Neue Bold"/>
                <a:cs typeface="TT Firs Neue Bold"/>
                <a:sym typeface="TT Firs Neue Bold"/>
              </a:rPr>
              <a:t>What you will learn</a:t>
            </a:r>
          </a:p>
        </p:txBody>
      </p:sp>
      <p:grpSp>
        <p:nvGrpSpPr>
          <p:cNvPr name="Group 8" id="8"/>
          <p:cNvGrpSpPr/>
          <p:nvPr/>
        </p:nvGrpSpPr>
        <p:grpSpPr>
          <a:xfrm rot="0">
            <a:off x="0" y="9843840"/>
            <a:ext cx="18288000" cy="443160"/>
            <a:chOff x="0" y="0"/>
            <a:chExt cx="4816593" cy="116717"/>
          </a:xfrm>
        </p:grpSpPr>
        <p:sp>
          <p:nvSpPr>
            <p:cNvPr name="Freeform 9" id="9"/>
            <p:cNvSpPr/>
            <p:nvPr/>
          </p:nvSpPr>
          <p:spPr>
            <a:xfrm flipH="false" flipV="false" rot="0">
              <a:off x="0" y="0"/>
              <a:ext cx="4816592" cy="116717"/>
            </a:xfrm>
            <a:custGeom>
              <a:avLst/>
              <a:gdLst/>
              <a:ahLst/>
              <a:cxnLst/>
              <a:rect r="r" b="b" t="t" l="l"/>
              <a:pathLst>
                <a:path h="116717" w="4816592">
                  <a:moveTo>
                    <a:pt x="0" y="0"/>
                  </a:moveTo>
                  <a:lnTo>
                    <a:pt x="4816592" y="0"/>
                  </a:lnTo>
                  <a:lnTo>
                    <a:pt x="4816592" y="116717"/>
                  </a:lnTo>
                  <a:lnTo>
                    <a:pt x="0" y="116717"/>
                  </a:lnTo>
                  <a:close/>
                </a:path>
              </a:pathLst>
            </a:custGeom>
            <a:solidFill>
              <a:srgbClr val="99B973"/>
            </a:solidFill>
          </p:spPr>
        </p:sp>
        <p:sp>
          <p:nvSpPr>
            <p:cNvPr name="TextBox 10" id="10"/>
            <p:cNvSpPr txBox="true"/>
            <p:nvPr/>
          </p:nvSpPr>
          <p:spPr>
            <a:xfrm>
              <a:off x="0" y="38100"/>
              <a:ext cx="4816593" cy="78617"/>
            </a:xfrm>
            <a:prstGeom prst="rect">
              <a:avLst/>
            </a:prstGeom>
          </p:spPr>
          <p:txBody>
            <a:bodyPr anchor="ctr" rtlCol="false" tIns="50800" lIns="50800" bIns="50800" rIns="50800"/>
            <a:lstStyle/>
            <a:p>
              <a:pPr algn="ctr">
                <a:lnSpc>
                  <a:spcPts val="2402"/>
                </a:lnSpc>
              </a:pPr>
            </a:p>
          </p:txBody>
        </p:sp>
      </p:grpSp>
      <p:grpSp>
        <p:nvGrpSpPr>
          <p:cNvPr name="Group 11" id="11"/>
          <p:cNvGrpSpPr/>
          <p:nvPr/>
        </p:nvGrpSpPr>
        <p:grpSpPr>
          <a:xfrm rot="0">
            <a:off x="15404180" y="1037641"/>
            <a:ext cx="1855120" cy="953506"/>
            <a:chOff x="0" y="0"/>
            <a:chExt cx="7279818" cy="3741725"/>
          </a:xfrm>
        </p:grpSpPr>
        <p:sp>
          <p:nvSpPr>
            <p:cNvPr name="Freeform 12" id="12"/>
            <p:cNvSpPr/>
            <p:nvPr/>
          </p:nvSpPr>
          <p:spPr>
            <a:xfrm flipH="false" flipV="false" rot="0">
              <a:off x="0" y="0"/>
              <a:ext cx="7279767" cy="3741674"/>
            </a:xfrm>
            <a:custGeom>
              <a:avLst/>
              <a:gdLst/>
              <a:ahLst/>
              <a:cxnLst/>
              <a:rect r="r" b="b" t="t" l="l"/>
              <a:pathLst>
                <a:path h="3741674" w="7279767">
                  <a:moveTo>
                    <a:pt x="0" y="0"/>
                  </a:moveTo>
                  <a:lnTo>
                    <a:pt x="7279767" y="0"/>
                  </a:lnTo>
                  <a:lnTo>
                    <a:pt x="7279767" y="3741674"/>
                  </a:lnTo>
                  <a:lnTo>
                    <a:pt x="0" y="3741674"/>
                  </a:lnTo>
                  <a:lnTo>
                    <a:pt x="0" y="0"/>
                  </a:lnTo>
                  <a:close/>
                </a:path>
              </a:pathLst>
            </a:custGeom>
            <a:blipFill>
              <a:blip r:embed="rId7"/>
              <a:stretch>
                <a:fillRect l="0" t="-147" r="0" b="-149"/>
              </a:stretch>
            </a:blipFill>
          </p:spPr>
        </p:sp>
      </p:grpSp>
      <p:sp>
        <p:nvSpPr>
          <p:cNvPr name="Freeform 13" id="13"/>
          <p:cNvSpPr/>
          <p:nvPr/>
        </p:nvSpPr>
        <p:spPr>
          <a:xfrm flipH="false" flipV="false" rot="0">
            <a:off x="2483951" y="3944591"/>
            <a:ext cx="1234129" cy="1234129"/>
          </a:xfrm>
          <a:custGeom>
            <a:avLst/>
            <a:gdLst/>
            <a:ahLst/>
            <a:cxnLst/>
            <a:rect r="r" b="b" t="t" l="l"/>
            <a:pathLst>
              <a:path h="1234129" w="1234129">
                <a:moveTo>
                  <a:pt x="0" y="0"/>
                </a:moveTo>
                <a:lnTo>
                  <a:pt x="1234129" y="0"/>
                </a:lnTo>
                <a:lnTo>
                  <a:pt x="1234129" y="1234129"/>
                </a:lnTo>
                <a:lnTo>
                  <a:pt x="0" y="1234129"/>
                </a:lnTo>
                <a:lnTo>
                  <a:pt x="0" y="0"/>
                </a:lnTo>
                <a:close/>
              </a:path>
            </a:pathLst>
          </a:custGeom>
          <a:blipFill>
            <a:blip r:embed="rId8"/>
            <a:stretch>
              <a:fillRect l="-31081" t="-27839" r="-296419" b="-157160"/>
            </a:stretch>
          </a:blipFill>
        </p:spPr>
      </p:sp>
      <p:sp>
        <p:nvSpPr>
          <p:cNvPr name="Freeform 14" id="14"/>
          <p:cNvSpPr/>
          <p:nvPr/>
        </p:nvSpPr>
        <p:spPr>
          <a:xfrm flipH="false" flipV="false" rot="0">
            <a:off x="2483951" y="7445717"/>
            <a:ext cx="1337637" cy="1321712"/>
          </a:xfrm>
          <a:custGeom>
            <a:avLst/>
            <a:gdLst/>
            <a:ahLst/>
            <a:cxnLst/>
            <a:rect r="r" b="b" t="t" l="l"/>
            <a:pathLst>
              <a:path h="1321712" w="1337637">
                <a:moveTo>
                  <a:pt x="0" y="0"/>
                </a:moveTo>
                <a:lnTo>
                  <a:pt x="1337637" y="0"/>
                </a:lnTo>
                <a:lnTo>
                  <a:pt x="1337637" y="1321712"/>
                </a:lnTo>
                <a:lnTo>
                  <a:pt x="0" y="1321712"/>
                </a:lnTo>
                <a:lnTo>
                  <a:pt x="0" y="0"/>
                </a:lnTo>
                <a:close/>
              </a:path>
            </a:pathLst>
          </a:custGeom>
          <a:blipFill>
            <a:blip r:embed="rId8"/>
            <a:stretch>
              <a:fillRect l="-158333" t="-154215" r="-161557" b="-29084"/>
            </a:stretch>
          </a:blipFill>
        </p:spPr>
      </p:sp>
      <p:sp>
        <p:nvSpPr>
          <p:cNvPr name="Freeform 15" id="15"/>
          <p:cNvSpPr/>
          <p:nvPr/>
        </p:nvSpPr>
        <p:spPr>
          <a:xfrm flipH="false" flipV="false" rot="0">
            <a:off x="2535705" y="5245193"/>
            <a:ext cx="1130621" cy="1114697"/>
          </a:xfrm>
          <a:custGeom>
            <a:avLst/>
            <a:gdLst/>
            <a:ahLst/>
            <a:cxnLst/>
            <a:rect r="r" b="b" t="t" l="l"/>
            <a:pathLst>
              <a:path h="1114697" w="1130621">
                <a:moveTo>
                  <a:pt x="0" y="0"/>
                </a:moveTo>
                <a:lnTo>
                  <a:pt x="1130622" y="0"/>
                </a:lnTo>
                <a:lnTo>
                  <a:pt x="1130622" y="1114697"/>
                </a:lnTo>
                <a:lnTo>
                  <a:pt x="0" y="1114697"/>
                </a:lnTo>
                <a:lnTo>
                  <a:pt x="0" y="0"/>
                </a:lnTo>
                <a:close/>
              </a:path>
            </a:pathLst>
          </a:custGeom>
          <a:blipFill>
            <a:blip r:embed="rId8"/>
            <a:stretch>
              <a:fillRect l="-23943" t="-142254" r="-264524" b="-20424"/>
            </a:stretch>
          </a:blipFill>
        </p:spPr>
      </p:sp>
      <p:sp>
        <p:nvSpPr>
          <p:cNvPr name="Freeform 16" id="16"/>
          <p:cNvSpPr/>
          <p:nvPr/>
        </p:nvSpPr>
        <p:spPr>
          <a:xfrm flipH="false" flipV="false" rot="0">
            <a:off x="2535705" y="6359890"/>
            <a:ext cx="1130621" cy="1019152"/>
          </a:xfrm>
          <a:custGeom>
            <a:avLst/>
            <a:gdLst/>
            <a:ahLst/>
            <a:cxnLst/>
            <a:rect r="r" b="b" t="t" l="l"/>
            <a:pathLst>
              <a:path h="1019152" w="1130621">
                <a:moveTo>
                  <a:pt x="0" y="0"/>
                </a:moveTo>
                <a:lnTo>
                  <a:pt x="1130622" y="0"/>
                </a:lnTo>
                <a:lnTo>
                  <a:pt x="1130622" y="1019152"/>
                </a:lnTo>
                <a:lnTo>
                  <a:pt x="0" y="1019152"/>
                </a:lnTo>
                <a:lnTo>
                  <a:pt x="0" y="0"/>
                </a:lnTo>
                <a:close/>
              </a:path>
            </a:pathLst>
          </a:custGeom>
          <a:blipFill>
            <a:blip r:embed="rId8"/>
            <a:stretch>
              <a:fillRect l="-261971" t="-139895" r="-15837" b="-39526"/>
            </a:stretch>
          </a:blipFill>
        </p:spPr>
      </p:sp>
      <p:sp>
        <p:nvSpPr>
          <p:cNvPr name="TextBox 17" id="17"/>
          <p:cNvSpPr txBox="true"/>
          <p:nvPr/>
        </p:nvSpPr>
        <p:spPr>
          <a:xfrm rot="0">
            <a:off x="1279294" y="1241347"/>
            <a:ext cx="4605505" cy="357167"/>
          </a:xfrm>
          <a:prstGeom prst="rect">
            <a:avLst/>
          </a:prstGeom>
        </p:spPr>
        <p:txBody>
          <a:bodyPr anchor="t" rtlCol="false" tIns="0" lIns="0" bIns="0" rIns="0">
            <a:spAutoFit/>
          </a:bodyPr>
          <a:lstStyle/>
          <a:p>
            <a:pPr algn="l">
              <a:lnSpc>
                <a:spcPts val="2883"/>
              </a:lnSpc>
            </a:pPr>
            <a:r>
              <a:rPr lang="en-US" sz="2402" b="true">
                <a:solidFill>
                  <a:srgbClr val="99B973"/>
                </a:solidFill>
                <a:latin typeface="TT Firs Neue Bold"/>
                <a:ea typeface="TT Firs Neue Bold"/>
                <a:cs typeface="TT Firs Neue Bold"/>
                <a:sym typeface="TT Firs Neue Bold"/>
              </a:rPr>
              <a:t>Family Course</a:t>
            </a:r>
          </a:p>
        </p:txBody>
      </p:sp>
      <p:sp>
        <p:nvSpPr>
          <p:cNvPr name="TextBox 18" id="18"/>
          <p:cNvSpPr txBox="true"/>
          <p:nvPr/>
        </p:nvSpPr>
        <p:spPr>
          <a:xfrm rot="0">
            <a:off x="1203270" y="1816356"/>
            <a:ext cx="5895244" cy="1093004"/>
          </a:xfrm>
          <a:prstGeom prst="rect">
            <a:avLst/>
          </a:prstGeom>
        </p:spPr>
        <p:txBody>
          <a:bodyPr anchor="t" rtlCol="false" tIns="0" lIns="0" bIns="0" rIns="0">
            <a:spAutoFit/>
          </a:bodyPr>
          <a:lstStyle/>
          <a:p>
            <a:pPr algn="just">
              <a:lnSpc>
                <a:spcPts val="2238"/>
              </a:lnSpc>
            </a:pPr>
            <a:r>
              <a:rPr lang="en-US" sz="1599" spc="47">
                <a:solidFill>
                  <a:srgbClr val="000000"/>
                </a:solidFill>
                <a:latin typeface="Atkinson Hyperlegible"/>
                <a:ea typeface="Atkinson Hyperlegible"/>
                <a:cs typeface="Atkinson Hyperlegible"/>
                <a:sym typeface="Atkinson Hyperlegible"/>
              </a:rPr>
              <a:t>If you are new to the Faroe Islands and have children or are expecting a child, you can join a free course desinged to help you support your child’s growth learning, and well-being in a new country. </a:t>
            </a:r>
          </a:p>
        </p:txBody>
      </p:sp>
      <p:sp>
        <p:nvSpPr>
          <p:cNvPr name="TextBox 19" id="19"/>
          <p:cNvSpPr txBox="true"/>
          <p:nvPr/>
        </p:nvSpPr>
        <p:spPr>
          <a:xfrm rot="0">
            <a:off x="2483951" y="3466335"/>
            <a:ext cx="2746488" cy="230606"/>
          </a:xfrm>
          <a:prstGeom prst="rect">
            <a:avLst/>
          </a:prstGeom>
        </p:spPr>
        <p:txBody>
          <a:bodyPr anchor="t" rtlCol="false" tIns="0" lIns="0" bIns="0" rIns="0">
            <a:spAutoFit/>
          </a:bodyPr>
          <a:lstStyle/>
          <a:p>
            <a:pPr algn="l">
              <a:lnSpc>
                <a:spcPts val="2098"/>
              </a:lnSpc>
            </a:pPr>
            <a:r>
              <a:rPr lang="en-US" sz="2098" b="true">
                <a:solidFill>
                  <a:srgbClr val="99B973"/>
                </a:solidFill>
                <a:latin typeface="TT Firs Neue Bold"/>
                <a:ea typeface="TT Firs Neue Bold"/>
                <a:cs typeface="TT Firs Neue Bold"/>
                <a:sym typeface="TT Firs Neue Bold"/>
              </a:rPr>
              <a:t>What you will learn</a:t>
            </a:r>
          </a:p>
        </p:txBody>
      </p:sp>
      <p:sp>
        <p:nvSpPr>
          <p:cNvPr name="TextBox 20" id="20"/>
          <p:cNvSpPr txBox="true"/>
          <p:nvPr/>
        </p:nvSpPr>
        <p:spPr>
          <a:xfrm rot="0">
            <a:off x="4190322" y="4435221"/>
            <a:ext cx="2327225" cy="224293"/>
          </a:xfrm>
          <a:prstGeom prst="rect">
            <a:avLst/>
          </a:prstGeom>
        </p:spPr>
        <p:txBody>
          <a:bodyPr anchor="t" rtlCol="false" tIns="0" lIns="0" bIns="0" rIns="0">
            <a:spAutoFit/>
          </a:bodyPr>
          <a:lstStyle/>
          <a:p>
            <a:pPr algn="just">
              <a:lnSpc>
                <a:spcPts val="1818"/>
              </a:lnSpc>
            </a:pPr>
            <a:r>
              <a:rPr lang="en-US" sz="1299" spc="38">
                <a:solidFill>
                  <a:srgbClr val="000000"/>
                </a:solidFill>
                <a:latin typeface="Atkinson Hyperlegible"/>
                <a:ea typeface="Atkinson Hyperlegible"/>
                <a:cs typeface="Atkinson Hyperlegible"/>
                <a:sym typeface="Atkinson Hyperlegible"/>
              </a:rPr>
              <a:t>Everyday routines and schools</a:t>
            </a:r>
          </a:p>
        </p:txBody>
      </p:sp>
      <p:sp>
        <p:nvSpPr>
          <p:cNvPr name="TextBox 21" id="21"/>
          <p:cNvSpPr txBox="true"/>
          <p:nvPr/>
        </p:nvSpPr>
        <p:spPr>
          <a:xfrm rot="0">
            <a:off x="4211464" y="5596047"/>
            <a:ext cx="2945518" cy="452893"/>
          </a:xfrm>
          <a:prstGeom prst="rect">
            <a:avLst/>
          </a:prstGeom>
        </p:spPr>
        <p:txBody>
          <a:bodyPr anchor="t" rtlCol="false" tIns="0" lIns="0" bIns="0" rIns="0">
            <a:spAutoFit/>
          </a:bodyPr>
          <a:lstStyle/>
          <a:p>
            <a:pPr algn="just">
              <a:lnSpc>
                <a:spcPts val="1818"/>
              </a:lnSpc>
            </a:pPr>
            <a:r>
              <a:rPr lang="en-US" sz="1299" spc="38">
                <a:solidFill>
                  <a:srgbClr val="000000"/>
                </a:solidFill>
                <a:latin typeface="Atkinson Hyperlegible"/>
                <a:ea typeface="Atkinson Hyperlegible"/>
                <a:cs typeface="Atkinson Hyperlegible"/>
                <a:sym typeface="Atkinson Hyperlegible"/>
              </a:rPr>
              <a:t>Language and development</a:t>
            </a:r>
          </a:p>
          <a:p>
            <a:pPr algn="just">
              <a:lnSpc>
                <a:spcPts val="1818"/>
              </a:lnSpc>
            </a:pPr>
          </a:p>
        </p:txBody>
      </p:sp>
      <p:sp>
        <p:nvSpPr>
          <p:cNvPr name="TextBox 22" id="22"/>
          <p:cNvSpPr txBox="true"/>
          <p:nvPr/>
        </p:nvSpPr>
        <p:spPr>
          <a:xfrm rot="0">
            <a:off x="4190322" y="6840891"/>
            <a:ext cx="3604824" cy="224293"/>
          </a:xfrm>
          <a:prstGeom prst="rect">
            <a:avLst/>
          </a:prstGeom>
        </p:spPr>
        <p:txBody>
          <a:bodyPr anchor="t" rtlCol="false" tIns="0" lIns="0" bIns="0" rIns="0">
            <a:spAutoFit/>
          </a:bodyPr>
          <a:lstStyle/>
          <a:p>
            <a:pPr algn="just">
              <a:lnSpc>
                <a:spcPts val="1818"/>
              </a:lnSpc>
            </a:pPr>
            <a:r>
              <a:rPr lang="en-US" sz="1299" spc="38">
                <a:solidFill>
                  <a:srgbClr val="000000"/>
                </a:solidFill>
                <a:latin typeface="Atkinson Hyperlegible"/>
                <a:ea typeface="Atkinson Hyperlegible"/>
                <a:cs typeface="Atkinson Hyperlegible"/>
                <a:sym typeface="Atkinson Hyperlegible"/>
              </a:rPr>
              <a:t>Health services and safety</a:t>
            </a:r>
          </a:p>
        </p:txBody>
      </p:sp>
      <p:sp>
        <p:nvSpPr>
          <p:cNvPr name="TextBox 23" id="23"/>
          <p:cNvSpPr txBox="true"/>
          <p:nvPr/>
        </p:nvSpPr>
        <p:spPr>
          <a:xfrm rot="0">
            <a:off x="4190322" y="7980139"/>
            <a:ext cx="2352229" cy="224293"/>
          </a:xfrm>
          <a:prstGeom prst="rect">
            <a:avLst/>
          </a:prstGeom>
        </p:spPr>
        <p:txBody>
          <a:bodyPr anchor="t" rtlCol="false" tIns="0" lIns="0" bIns="0" rIns="0">
            <a:spAutoFit/>
          </a:bodyPr>
          <a:lstStyle/>
          <a:p>
            <a:pPr algn="just">
              <a:lnSpc>
                <a:spcPts val="1818"/>
              </a:lnSpc>
            </a:pPr>
            <a:r>
              <a:rPr lang="en-US" sz="1299" spc="38">
                <a:solidFill>
                  <a:srgbClr val="000000"/>
                </a:solidFill>
                <a:latin typeface="Atkinson Hyperlegible"/>
                <a:ea typeface="Atkinson Hyperlegible"/>
                <a:cs typeface="Atkinson Hyperlegible"/>
                <a:sym typeface="Atkinson Hyperlegible"/>
              </a:rPr>
              <a:t>Parenting in the Faroe Islands</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1F6F9"/>
        </a:solidFill>
      </p:bgPr>
    </p:bg>
    <p:spTree>
      <p:nvGrpSpPr>
        <p:cNvPr id="1" name=""/>
        <p:cNvGrpSpPr/>
        <p:nvPr/>
      </p:nvGrpSpPr>
      <p:grpSpPr>
        <a:xfrm>
          <a:off x="0" y="0"/>
          <a:ext cx="0" cy="0"/>
          <a:chOff x="0" y="0"/>
          <a:chExt cx="0" cy="0"/>
        </a:xfrm>
      </p:grpSpPr>
      <p:sp>
        <p:nvSpPr>
          <p:cNvPr name="Freeform 2" id="2"/>
          <p:cNvSpPr/>
          <p:nvPr/>
        </p:nvSpPr>
        <p:spPr>
          <a:xfrm flipH="false" flipV="true" rot="0">
            <a:off x="1037150" y="1028700"/>
            <a:ext cx="349140" cy="349140"/>
          </a:xfrm>
          <a:custGeom>
            <a:avLst/>
            <a:gdLst/>
            <a:ahLst/>
            <a:cxnLst/>
            <a:rect r="r" b="b" t="t" l="l"/>
            <a:pathLst>
              <a:path h="349140" w="349140">
                <a:moveTo>
                  <a:pt x="0" y="349140"/>
                </a:moveTo>
                <a:lnTo>
                  <a:pt x="349140" y="349140"/>
                </a:lnTo>
                <a:lnTo>
                  <a:pt x="349140" y="0"/>
                </a:lnTo>
                <a:lnTo>
                  <a:pt x="0" y="0"/>
                </a:lnTo>
                <a:lnTo>
                  <a:pt x="0" y="34914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1140436" y="2451961"/>
            <a:ext cx="5863429" cy="5863429"/>
            <a:chOff x="0" y="0"/>
            <a:chExt cx="14154848" cy="14154848"/>
          </a:xfrm>
        </p:grpSpPr>
        <p:sp>
          <p:nvSpPr>
            <p:cNvPr name="Freeform 4" id="4"/>
            <p:cNvSpPr/>
            <p:nvPr/>
          </p:nvSpPr>
          <p:spPr>
            <a:xfrm flipH="false" flipV="false" rot="0">
              <a:off x="0" y="0"/>
              <a:ext cx="14154913" cy="14154786"/>
            </a:xfrm>
            <a:custGeom>
              <a:avLst/>
              <a:gdLst/>
              <a:ahLst/>
              <a:cxnLst/>
              <a:rect r="r" b="b" t="t" l="l"/>
              <a:pathLst>
                <a:path h="14154786" w="14154913">
                  <a:moveTo>
                    <a:pt x="0" y="0"/>
                  </a:moveTo>
                  <a:lnTo>
                    <a:pt x="14154913" y="0"/>
                  </a:lnTo>
                  <a:lnTo>
                    <a:pt x="14154913" y="14154786"/>
                  </a:lnTo>
                  <a:lnTo>
                    <a:pt x="0" y="14154786"/>
                  </a:lnTo>
                  <a:lnTo>
                    <a:pt x="0" y="0"/>
                  </a:lnTo>
                  <a:close/>
                </a:path>
              </a:pathLst>
            </a:custGeom>
            <a:blipFill>
              <a:blip r:embed="rId4"/>
              <a:stretch>
                <a:fillRect l="0" t="0" r="0" b="0"/>
              </a:stretch>
            </a:blipFill>
          </p:spPr>
        </p:sp>
      </p:grpSp>
      <p:sp>
        <p:nvSpPr>
          <p:cNvPr name="TextBox 5" id="5"/>
          <p:cNvSpPr txBox="true"/>
          <p:nvPr/>
        </p:nvSpPr>
        <p:spPr>
          <a:xfrm rot="0">
            <a:off x="1287743" y="1241347"/>
            <a:ext cx="5164979" cy="357167"/>
          </a:xfrm>
          <a:prstGeom prst="rect">
            <a:avLst/>
          </a:prstGeom>
        </p:spPr>
        <p:txBody>
          <a:bodyPr anchor="t" rtlCol="false" tIns="0" lIns="0" bIns="0" rIns="0">
            <a:spAutoFit/>
          </a:bodyPr>
          <a:lstStyle/>
          <a:p>
            <a:pPr algn="l">
              <a:lnSpc>
                <a:spcPts val="2883"/>
              </a:lnSpc>
            </a:pPr>
            <a:r>
              <a:rPr lang="en-US" sz="2402" b="true">
                <a:solidFill>
                  <a:srgbClr val="99B973"/>
                </a:solidFill>
                <a:latin typeface="TT Firs Neue Bold"/>
                <a:ea typeface="TT Firs Neue Bold"/>
                <a:cs typeface="TT Firs Neue Bold"/>
                <a:sym typeface="TT Firs Neue Bold"/>
              </a:rPr>
              <a:t>Faroese as a second language</a:t>
            </a:r>
          </a:p>
        </p:txBody>
      </p:sp>
      <p:sp>
        <p:nvSpPr>
          <p:cNvPr name="TextBox 6" id="6"/>
          <p:cNvSpPr txBox="true"/>
          <p:nvPr/>
        </p:nvSpPr>
        <p:spPr>
          <a:xfrm rot="0">
            <a:off x="1211720" y="1873587"/>
            <a:ext cx="8807848" cy="816779"/>
          </a:xfrm>
          <a:prstGeom prst="rect">
            <a:avLst/>
          </a:prstGeom>
        </p:spPr>
        <p:txBody>
          <a:bodyPr anchor="t" rtlCol="false" tIns="0" lIns="0" bIns="0" rIns="0">
            <a:spAutoFit/>
          </a:bodyPr>
          <a:lstStyle/>
          <a:p>
            <a:pPr algn="just">
              <a:lnSpc>
                <a:spcPts val="2238"/>
              </a:lnSpc>
            </a:pPr>
            <a:r>
              <a:rPr lang="en-US" sz="1599" spc="47">
                <a:solidFill>
                  <a:srgbClr val="000000"/>
                </a:solidFill>
                <a:latin typeface="Atkinson Hyperlegible"/>
                <a:ea typeface="Atkinson Hyperlegible"/>
                <a:cs typeface="Atkinson Hyperlegible"/>
                <a:sym typeface="Atkinson Hyperlegible"/>
              </a:rPr>
              <a:t>As a newcomer, you can take Faroese as a Second Language (FSA) courses to develop your Faroese language skills and better integrate into Faroese society. These courses are organized under the national framework for Faroese as a Second Language. </a:t>
            </a:r>
          </a:p>
        </p:txBody>
      </p:sp>
      <p:sp>
        <p:nvSpPr>
          <p:cNvPr name="Freeform 7" id="7"/>
          <p:cNvSpPr/>
          <p:nvPr/>
        </p:nvSpPr>
        <p:spPr>
          <a:xfrm flipH="false" flipV="false" rot="0">
            <a:off x="1211720" y="3214242"/>
            <a:ext cx="7913292" cy="4902257"/>
          </a:xfrm>
          <a:custGeom>
            <a:avLst/>
            <a:gdLst/>
            <a:ahLst/>
            <a:cxnLst/>
            <a:rect r="r" b="b" t="t" l="l"/>
            <a:pathLst>
              <a:path h="4902257" w="7913292">
                <a:moveTo>
                  <a:pt x="0" y="0"/>
                </a:moveTo>
                <a:lnTo>
                  <a:pt x="7913292" y="0"/>
                </a:lnTo>
                <a:lnTo>
                  <a:pt x="7913292" y="4902256"/>
                </a:lnTo>
                <a:lnTo>
                  <a:pt x="0" y="490225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1419273" y="3480171"/>
            <a:ext cx="7476547" cy="4307872"/>
          </a:xfrm>
          <a:custGeom>
            <a:avLst/>
            <a:gdLst/>
            <a:ahLst/>
            <a:cxnLst/>
            <a:rect r="r" b="b" t="t" l="l"/>
            <a:pathLst>
              <a:path h="4307872" w="7476547">
                <a:moveTo>
                  <a:pt x="0" y="0"/>
                </a:moveTo>
                <a:lnTo>
                  <a:pt x="7476546" y="0"/>
                </a:lnTo>
                <a:lnTo>
                  <a:pt x="7476546" y="4307872"/>
                </a:lnTo>
                <a:lnTo>
                  <a:pt x="0" y="430787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9" id="9"/>
          <p:cNvSpPr txBox="true"/>
          <p:nvPr/>
        </p:nvSpPr>
        <p:spPr>
          <a:xfrm rot="0">
            <a:off x="1701547" y="4095763"/>
            <a:ext cx="6704331" cy="3314747"/>
          </a:xfrm>
          <a:prstGeom prst="rect">
            <a:avLst/>
          </a:prstGeom>
        </p:spPr>
        <p:txBody>
          <a:bodyPr anchor="t" rtlCol="false" tIns="0" lIns="0" bIns="0" rIns="0">
            <a:spAutoFit/>
          </a:bodyPr>
          <a:lstStyle/>
          <a:p>
            <a:pPr algn="l" marL="746903" indent="-248968" lvl="2">
              <a:lnSpc>
                <a:spcPts val="2328"/>
              </a:lnSpc>
              <a:buFont typeface="Arial"/>
              <a:buChar char="⚬"/>
            </a:pPr>
            <a:r>
              <a:rPr lang="en-US" sz="1661" spc="48">
                <a:solidFill>
                  <a:srgbClr val="100F0D"/>
                </a:solidFill>
                <a:latin typeface="Atkinson Hyperlegible"/>
                <a:ea typeface="Atkinson Hyperlegible"/>
                <a:cs typeface="Atkinson Hyperlegible"/>
                <a:sym typeface="Atkinson Hyperlegible"/>
              </a:rPr>
              <a:t>Improve your Faroese language skills</a:t>
            </a:r>
          </a:p>
          <a:p>
            <a:pPr algn="l" marL="746903" indent="-248968" lvl="2">
              <a:lnSpc>
                <a:spcPts val="2328"/>
              </a:lnSpc>
              <a:buFont typeface="Arial"/>
              <a:buChar char="⚬"/>
            </a:pPr>
            <a:r>
              <a:rPr lang="en-US" sz="1661" spc="48">
                <a:solidFill>
                  <a:srgbClr val="100F0D"/>
                </a:solidFill>
                <a:latin typeface="Atkinson Hyperlegible"/>
                <a:ea typeface="Atkinson Hyperlegible"/>
                <a:cs typeface="Atkinson Hyperlegible"/>
                <a:sym typeface="Atkinson Hyperlegible"/>
              </a:rPr>
              <a:t>Better understand Faroese society and culture</a:t>
            </a:r>
          </a:p>
          <a:p>
            <a:pPr algn="l" marL="746903" indent="-248968" lvl="2">
              <a:lnSpc>
                <a:spcPts val="2328"/>
              </a:lnSpc>
              <a:buFont typeface="Arial"/>
              <a:buChar char="⚬"/>
            </a:pPr>
            <a:r>
              <a:rPr lang="en-US" sz="1661" spc="48">
                <a:solidFill>
                  <a:srgbClr val="100F0D"/>
                </a:solidFill>
                <a:latin typeface="Atkinson Hyperlegible"/>
                <a:ea typeface="Atkinson Hyperlegible"/>
                <a:cs typeface="Atkinson Hyperlegible"/>
                <a:sym typeface="Atkinson Hyperlegible"/>
              </a:rPr>
              <a:t>Gain opportunities for further Faroese education</a:t>
            </a:r>
          </a:p>
          <a:p>
            <a:pPr algn="l" marL="746903" indent="-248968" lvl="2">
              <a:lnSpc>
                <a:spcPts val="2643"/>
              </a:lnSpc>
            </a:pPr>
          </a:p>
          <a:p>
            <a:pPr algn="l">
              <a:lnSpc>
                <a:spcPts val="2643"/>
              </a:lnSpc>
            </a:pPr>
            <a:r>
              <a:rPr lang="en-US" b="true" sz="1888" spc="56">
                <a:solidFill>
                  <a:srgbClr val="99B973"/>
                </a:solidFill>
                <a:latin typeface="TT Firs Neue Bold"/>
                <a:ea typeface="TT Firs Neue Bold"/>
                <a:cs typeface="TT Firs Neue Bold"/>
                <a:sym typeface="TT Firs Neue Bold"/>
              </a:rPr>
              <a:t>Practical Information</a:t>
            </a:r>
          </a:p>
          <a:p>
            <a:pPr algn="l" marL="746903" indent="-248968" lvl="2">
              <a:lnSpc>
                <a:spcPts val="2328"/>
              </a:lnSpc>
            </a:pPr>
          </a:p>
          <a:p>
            <a:pPr algn="l" marL="746903" indent="-248968" lvl="2">
              <a:lnSpc>
                <a:spcPts val="2328"/>
              </a:lnSpc>
              <a:buFont typeface="Arial"/>
              <a:buChar char="⚬"/>
            </a:pPr>
            <a:r>
              <a:rPr lang="en-US" sz="1661" spc="48">
                <a:solidFill>
                  <a:srgbClr val="100F0D"/>
                </a:solidFill>
                <a:latin typeface="Atkinson Hyperlegible"/>
                <a:ea typeface="Atkinson Hyperlegible"/>
                <a:cs typeface="Atkinson Hyperlegible"/>
                <a:sym typeface="Atkinson Hyperlegible"/>
              </a:rPr>
              <a:t>Free of charge </a:t>
            </a:r>
          </a:p>
          <a:p>
            <a:pPr algn="l" marL="746903" indent="-248968" lvl="2">
              <a:lnSpc>
                <a:spcPts val="2328"/>
              </a:lnSpc>
              <a:buFont typeface="Arial"/>
              <a:buChar char="⚬"/>
            </a:pPr>
            <a:r>
              <a:rPr lang="en-US" sz="1661" spc="48">
                <a:solidFill>
                  <a:srgbClr val="100F0D"/>
                </a:solidFill>
                <a:latin typeface="Atkinson Hyperlegible"/>
                <a:ea typeface="Atkinson Hyperlegible"/>
                <a:cs typeface="Atkinson Hyperlegible"/>
                <a:sym typeface="Atkinson Hyperlegible"/>
              </a:rPr>
              <a:t>Courses last about four months </a:t>
            </a:r>
          </a:p>
          <a:p>
            <a:pPr algn="l" marL="746903" indent="-248968" lvl="2">
              <a:lnSpc>
                <a:spcPts val="2328"/>
              </a:lnSpc>
              <a:buFont typeface="Arial"/>
              <a:buChar char="⚬"/>
            </a:pPr>
            <a:r>
              <a:rPr lang="en-US" sz="1661" spc="48">
                <a:solidFill>
                  <a:srgbClr val="100F0D"/>
                </a:solidFill>
                <a:latin typeface="Atkinson Hyperlegible"/>
                <a:ea typeface="Atkinson Hyperlegible"/>
                <a:cs typeface="Atkinson Hyperlegible"/>
                <a:sym typeface="Atkinson Hyperlegible"/>
              </a:rPr>
              <a:t>Available in three locations: Tórshavn, Kambsdali, and Vágur</a:t>
            </a:r>
          </a:p>
          <a:p>
            <a:pPr algn="l" marL="746903" indent="-248968" lvl="2">
              <a:lnSpc>
                <a:spcPts val="2328"/>
              </a:lnSpc>
            </a:pPr>
          </a:p>
          <a:p>
            <a:pPr algn="l">
              <a:lnSpc>
                <a:spcPts val="2328"/>
              </a:lnSpc>
            </a:pPr>
            <a:r>
              <a:rPr lang="en-US" sz="1661" spc="48">
                <a:solidFill>
                  <a:srgbClr val="100F0D"/>
                </a:solidFill>
                <a:latin typeface="Atkinson Hyperlegible"/>
                <a:ea typeface="Atkinson Hyperlegible"/>
                <a:cs typeface="Atkinson Hyperlegible"/>
                <a:sym typeface="Atkinson Hyperlegible"/>
              </a:rPr>
              <a:t>For details and how to sign up, please go to www.uvs.fo </a:t>
            </a:r>
          </a:p>
        </p:txBody>
      </p:sp>
      <p:sp>
        <p:nvSpPr>
          <p:cNvPr name="TextBox 10" id="10"/>
          <p:cNvSpPr txBox="true"/>
          <p:nvPr/>
        </p:nvSpPr>
        <p:spPr>
          <a:xfrm rot="0">
            <a:off x="1652987" y="3760295"/>
            <a:ext cx="3097422" cy="215443"/>
          </a:xfrm>
          <a:prstGeom prst="rect">
            <a:avLst/>
          </a:prstGeom>
        </p:spPr>
        <p:txBody>
          <a:bodyPr anchor="t" rtlCol="false" tIns="0" lIns="0" bIns="0" rIns="0">
            <a:spAutoFit/>
          </a:bodyPr>
          <a:lstStyle/>
          <a:p>
            <a:pPr algn="l">
              <a:lnSpc>
                <a:spcPts val="1888"/>
              </a:lnSpc>
            </a:pPr>
            <a:r>
              <a:rPr lang="en-US" sz="1888" b="true">
                <a:solidFill>
                  <a:srgbClr val="99B973"/>
                </a:solidFill>
                <a:latin typeface="TT Firs Neue Bold"/>
                <a:ea typeface="TT Firs Neue Bold"/>
                <a:cs typeface="TT Firs Neue Bold"/>
                <a:sym typeface="TT Firs Neue Bold"/>
              </a:rPr>
              <a:t>Benefits of attending</a:t>
            </a:r>
          </a:p>
        </p:txBody>
      </p:sp>
      <p:grpSp>
        <p:nvGrpSpPr>
          <p:cNvPr name="Group 11" id="11"/>
          <p:cNvGrpSpPr/>
          <p:nvPr/>
        </p:nvGrpSpPr>
        <p:grpSpPr>
          <a:xfrm rot="0">
            <a:off x="0" y="9843840"/>
            <a:ext cx="18288000" cy="443160"/>
            <a:chOff x="0" y="0"/>
            <a:chExt cx="4816593" cy="116717"/>
          </a:xfrm>
        </p:grpSpPr>
        <p:sp>
          <p:nvSpPr>
            <p:cNvPr name="Freeform 12" id="12"/>
            <p:cNvSpPr/>
            <p:nvPr/>
          </p:nvSpPr>
          <p:spPr>
            <a:xfrm flipH="false" flipV="false" rot="0">
              <a:off x="0" y="0"/>
              <a:ext cx="4816592" cy="116717"/>
            </a:xfrm>
            <a:custGeom>
              <a:avLst/>
              <a:gdLst/>
              <a:ahLst/>
              <a:cxnLst/>
              <a:rect r="r" b="b" t="t" l="l"/>
              <a:pathLst>
                <a:path h="116717" w="4816592">
                  <a:moveTo>
                    <a:pt x="0" y="0"/>
                  </a:moveTo>
                  <a:lnTo>
                    <a:pt x="4816592" y="0"/>
                  </a:lnTo>
                  <a:lnTo>
                    <a:pt x="4816592" y="116717"/>
                  </a:lnTo>
                  <a:lnTo>
                    <a:pt x="0" y="116717"/>
                  </a:lnTo>
                  <a:close/>
                </a:path>
              </a:pathLst>
            </a:custGeom>
            <a:solidFill>
              <a:srgbClr val="99B973"/>
            </a:solidFill>
          </p:spPr>
        </p:sp>
        <p:sp>
          <p:nvSpPr>
            <p:cNvPr name="TextBox 13" id="13"/>
            <p:cNvSpPr txBox="true"/>
            <p:nvPr/>
          </p:nvSpPr>
          <p:spPr>
            <a:xfrm>
              <a:off x="0" y="38100"/>
              <a:ext cx="4816593" cy="78617"/>
            </a:xfrm>
            <a:prstGeom prst="rect">
              <a:avLst/>
            </a:prstGeom>
          </p:spPr>
          <p:txBody>
            <a:bodyPr anchor="ctr" rtlCol="false" tIns="50800" lIns="50800" bIns="50800" rIns="50800"/>
            <a:lstStyle/>
            <a:p>
              <a:pPr algn="ctr">
                <a:lnSpc>
                  <a:spcPts val="2402"/>
                </a:lnSpc>
              </a:pPr>
            </a:p>
          </p:txBody>
        </p:sp>
      </p:grpSp>
      <p:grpSp>
        <p:nvGrpSpPr>
          <p:cNvPr name="Group 14" id="14"/>
          <p:cNvGrpSpPr/>
          <p:nvPr/>
        </p:nvGrpSpPr>
        <p:grpSpPr>
          <a:xfrm rot="0">
            <a:off x="15404180" y="1037641"/>
            <a:ext cx="1855120" cy="953506"/>
            <a:chOff x="0" y="0"/>
            <a:chExt cx="7279818" cy="3741725"/>
          </a:xfrm>
        </p:grpSpPr>
        <p:sp>
          <p:nvSpPr>
            <p:cNvPr name="Freeform 15" id="15"/>
            <p:cNvSpPr/>
            <p:nvPr/>
          </p:nvSpPr>
          <p:spPr>
            <a:xfrm flipH="false" flipV="false" rot="0">
              <a:off x="0" y="0"/>
              <a:ext cx="7279767" cy="3741674"/>
            </a:xfrm>
            <a:custGeom>
              <a:avLst/>
              <a:gdLst/>
              <a:ahLst/>
              <a:cxnLst/>
              <a:rect r="r" b="b" t="t" l="l"/>
              <a:pathLst>
                <a:path h="3741674" w="7279767">
                  <a:moveTo>
                    <a:pt x="0" y="0"/>
                  </a:moveTo>
                  <a:lnTo>
                    <a:pt x="7279767" y="0"/>
                  </a:lnTo>
                  <a:lnTo>
                    <a:pt x="7279767" y="3741674"/>
                  </a:lnTo>
                  <a:lnTo>
                    <a:pt x="0" y="3741674"/>
                  </a:lnTo>
                  <a:lnTo>
                    <a:pt x="0" y="0"/>
                  </a:lnTo>
                  <a:close/>
                </a:path>
              </a:pathLst>
            </a:custGeom>
            <a:blipFill>
              <a:blip r:embed="rId9"/>
              <a:stretch>
                <a:fillRect l="0" t="-147" r="0" b="-149"/>
              </a:stretch>
            </a:blipFill>
          </p:spPr>
        </p:sp>
      </p:gr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F1F6F9"/>
        </a:solidFill>
      </p:bgPr>
    </p:bg>
    <p:spTree>
      <p:nvGrpSpPr>
        <p:cNvPr id="1" name=""/>
        <p:cNvGrpSpPr/>
        <p:nvPr/>
      </p:nvGrpSpPr>
      <p:grpSpPr>
        <a:xfrm>
          <a:off x="0" y="0"/>
          <a:ext cx="0" cy="0"/>
          <a:chOff x="0" y="0"/>
          <a:chExt cx="0" cy="0"/>
        </a:xfrm>
      </p:grpSpPr>
      <p:sp>
        <p:nvSpPr>
          <p:cNvPr name="Freeform 2" id="2"/>
          <p:cNvSpPr/>
          <p:nvPr/>
        </p:nvSpPr>
        <p:spPr>
          <a:xfrm flipH="false" flipV="true" rot="0">
            <a:off x="1028700" y="1028700"/>
            <a:ext cx="415625" cy="415625"/>
          </a:xfrm>
          <a:custGeom>
            <a:avLst/>
            <a:gdLst/>
            <a:ahLst/>
            <a:cxnLst/>
            <a:rect r="r" b="b" t="t" l="l"/>
            <a:pathLst>
              <a:path h="415625" w="415625">
                <a:moveTo>
                  <a:pt x="0" y="415625"/>
                </a:moveTo>
                <a:lnTo>
                  <a:pt x="415625" y="415625"/>
                </a:lnTo>
                <a:lnTo>
                  <a:pt x="415625" y="0"/>
                </a:lnTo>
                <a:lnTo>
                  <a:pt x="0" y="0"/>
                </a:lnTo>
                <a:lnTo>
                  <a:pt x="0" y="415625"/>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0866238" y="3235371"/>
            <a:ext cx="5178865" cy="4882930"/>
            <a:chOff x="0" y="0"/>
            <a:chExt cx="11464544" cy="10809427"/>
          </a:xfrm>
        </p:grpSpPr>
        <p:sp>
          <p:nvSpPr>
            <p:cNvPr name="Freeform 4" id="4"/>
            <p:cNvSpPr/>
            <p:nvPr/>
          </p:nvSpPr>
          <p:spPr>
            <a:xfrm flipH="false" flipV="false" rot="0">
              <a:off x="0" y="0"/>
              <a:ext cx="11464544" cy="10809478"/>
            </a:xfrm>
            <a:custGeom>
              <a:avLst/>
              <a:gdLst/>
              <a:ahLst/>
              <a:cxnLst/>
              <a:rect r="r" b="b" t="t" l="l"/>
              <a:pathLst>
                <a:path h="10809478" w="11464544">
                  <a:moveTo>
                    <a:pt x="0" y="0"/>
                  </a:moveTo>
                  <a:lnTo>
                    <a:pt x="11464544" y="0"/>
                  </a:lnTo>
                  <a:lnTo>
                    <a:pt x="11464544" y="10809478"/>
                  </a:lnTo>
                  <a:lnTo>
                    <a:pt x="0" y="10809478"/>
                  </a:lnTo>
                  <a:lnTo>
                    <a:pt x="0" y="0"/>
                  </a:lnTo>
                  <a:close/>
                </a:path>
              </a:pathLst>
            </a:custGeom>
            <a:blipFill>
              <a:blip r:embed="rId4"/>
              <a:stretch>
                <a:fillRect l="0" t="-3030" r="0" b="-3029"/>
              </a:stretch>
            </a:blipFill>
          </p:spPr>
        </p:sp>
      </p:grpSp>
      <p:grpSp>
        <p:nvGrpSpPr>
          <p:cNvPr name="Group 5" id="5"/>
          <p:cNvGrpSpPr/>
          <p:nvPr/>
        </p:nvGrpSpPr>
        <p:grpSpPr>
          <a:xfrm rot="0">
            <a:off x="0" y="9843840"/>
            <a:ext cx="18288000" cy="443160"/>
            <a:chOff x="0" y="0"/>
            <a:chExt cx="4816593" cy="116717"/>
          </a:xfrm>
        </p:grpSpPr>
        <p:sp>
          <p:nvSpPr>
            <p:cNvPr name="Freeform 6" id="6"/>
            <p:cNvSpPr/>
            <p:nvPr/>
          </p:nvSpPr>
          <p:spPr>
            <a:xfrm flipH="false" flipV="false" rot="0">
              <a:off x="0" y="0"/>
              <a:ext cx="4816592" cy="116717"/>
            </a:xfrm>
            <a:custGeom>
              <a:avLst/>
              <a:gdLst/>
              <a:ahLst/>
              <a:cxnLst/>
              <a:rect r="r" b="b" t="t" l="l"/>
              <a:pathLst>
                <a:path h="116717" w="4816592">
                  <a:moveTo>
                    <a:pt x="0" y="0"/>
                  </a:moveTo>
                  <a:lnTo>
                    <a:pt x="4816592" y="0"/>
                  </a:lnTo>
                  <a:lnTo>
                    <a:pt x="4816592" y="116717"/>
                  </a:lnTo>
                  <a:lnTo>
                    <a:pt x="0" y="116717"/>
                  </a:lnTo>
                  <a:close/>
                </a:path>
              </a:pathLst>
            </a:custGeom>
            <a:solidFill>
              <a:srgbClr val="FF751F"/>
            </a:solidFill>
          </p:spPr>
        </p:sp>
        <p:sp>
          <p:nvSpPr>
            <p:cNvPr name="TextBox 7" id="7"/>
            <p:cNvSpPr txBox="true"/>
            <p:nvPr/>
          </p:nvSpPr>
          <p:spPr>
            <a:xfrm>
              <a:off x="0" y="38100"/>
              <a:ext cx="4816593" cy="78617"/>
            </a:xfrm>
            <a:prstGeom prst="rect">
              <a:avLst/>
            </a:prstGeom>
          </p:spPr>
          <p:txBody>
            <a:bodyPr anchor="ctr" rtlCol="false" tIns="50800" lIns="50800" bIns="50800" rIns="50800"/>
            <a:lstStyle/>
            <a:p>
              <a:pPr algn="ctr">
                <a:lnSpc>
                  <a:spcPts val="2402"/>
                </a:lnSpc>
              </a:pPr>
            </a:p>
          </p:txBody>
        </p:sp>
      </p:grpSp>
      <p:grpSp>
        <p:nvGrpSpPr>
          <p:cNvPr name="Group 8" id="8"/>
          <p:cNvGrpSpPr/>
          <p:nvPr/>
        </p:nvGrpSpPr>
        <p:grpSpPr>
          <a:xfrm rot="0">
            <a:off x="15404180" y="1037641"/>
            <a:ext cx="1855120" cy="953506"/>
            <a:chOff x="0" y="0"/>
            <a:chExt cx="7279818" cy="3741725"/>
          </a:xfrm>
        </p:grpSpPr>
        <p:sp>
          <p:nvSpPr>
            <p:cNvPr name="Freeform 9" id="9"/>
            <p:cNvSpPr/>
            <p:nvPr/>
          </p:nvSpPr>
          <p:spPr>
            <a:xfrm flipH="false" flipV="false" rot="0">
              <a:off x="0" y="0"/>
              <a:ext cx="7279767" cy="3741674"/>
            </a:xfrm>
            <a:custGeom>
              <a:avLst/>
              <a:gdLst/>
              <a:ahLst/>
              <a:cxnLst/>
              <a:rect r="r" b="b" t="t" l="l"/>
              <a:pathLst>
                <a:path h="3741674" w="7279767">
                  <a:moveTo>
                    <a:pt x="0" y="0"/>
                  </a:moveTo>
                  <a:lnTo>
                    <a:pt x="7279767" y="0"/>
                  </a:lnTo>
                  <a:lnTo>
                    <a:pt x="7279767" y="3741674"/>
                  </a:lnTo>
                  <a:lnTo>
                    <a:pt x="0" y="3741674"/>
                  </a:lnTo>
                  <a:lnTo>
                    <a:pt x="0" y="0"/>
                  </a:lnTo>
                  <a:close/>
                </a:path>
              </a:pathLst>
            </a:custGeom>
            <a:blipFill>
              <a:blip r:embed="rId5"/>
              <a:stretch>
                <a:fillRect l="0" t="-147" r="0" b="-149"/>
              </a:stretch>
            </a:blipFill>
          </p:spPr>
        </p:sp>
      </p:grpSp>
      <p:sp>
        <p:nvSpPr>
          <p:cNvPr name="Freeform 10" id="10"/>
          <p:cNvSpPr/>
          <p:nvPr/>
        </p:nvSpPr>
        <p:spPr>
          <a:xfrm flipH="false" flipV="false" rot="0">
            <a:off x="2826494" y="4353515"/>
            <a:ext cx="1519306" cy="1381922"/>
          </a:xfrm>
          <a:custGeom>
            <a:avLst/>
            <a:gdLst/>
            <a:ahLst/>
            <a:cxnLst/>
            <a:rect r="r" b="b" t="t" l="l"/>
            <a:pathLst>
              <a:path h="1381922" w="1519306">
                <a:moveTo>
                  <a:pt x="0" y="0"/>
                </a:moveTo>
                <a:lnTo>
                  <a:pt x="1519307" y="0"/>
                </a:lnTo>
                <a:lnTo>
                  <a:pt x="1519307" y="1381922"/>
                </a:lnTo>
                <a:lnTo>
                  <a:pt x="0" y="1381922"/>
                </a:lnTo>
                <a:lnTo>
                  <a:pt x="0" y="0"/>
                </a:lnTo>
                <a:close/>
              </a:path>
            </a:pathLst>
          </a:custGeom>
          <a:blipFill>
            <a:blip r:embed="rId6"/>
            <a:stretch>
              <a:fillRect l="-19623" t="-52617" r="-216919" b="-94049"/>
            </a:stretch>
          </a:blipFill>
        </p:spPr>
      </p:sp>
      <p:sp>
        <p:nvSpPr>
          <p:cNvPr name="Freeform 11" id="11"/>
          <p:cNvSpPr/>
          <p:nvPr/>
        </p:nvSpPr>
        <p:spPr>
          <a:xfrm flipH="false" flipV="false" rot="0">
            <a:off x="4951211" y="4414209"/>
            <a:ext cx="1516892" cy="1417424"/>
          </a:xfrm>
          <a:custGeom>
            <a:avLst/>
            <a:gdLst/>
            <a:ahLst/>
            <a:cxnLst/>
            <a:rect r="r" b="b" t="t" l="l"/>
            <a:pathLst>
              <a:path h="1417424" w="1516892">
                <a:moveTo>
                  <a:pt x="0" y="0"/>
                </a:moveTo>
                <a:lnTo>
                  <a:pt x="1516892" y="0"/>
                </a:lnTo>
                <a:lnTo>
                  <a:pt x="1516892" y="1417423"/>
                </a:lnTo>
                <a:lnTo>
                  <a:pt x="0" y="1417423"/>
                </a:lnTo>
                <a:lnTo>
                  <a:pt x="0" y="0"/>
                </a:lnTo>
                <a:close/>
              </a:path>
            </a:pathLst>
          </a:custGeom>
          <a:blipFill>
            <a:blip r:embed="rId6"/>
            <a:stretch>
              <a:fillRect l="-115163" t="-48001" r="-117574" b="-89391"/>
            </a:stretch>
          </a:blipFill>
        </p:spPr>
      </p:sp>
      <p:sp>
        <p:nvSpPr>
          <p:cNvPr name="Freeform 12" id="12"/>
          <p:cNvSpPr/>
          <p:nvPr/>
        </p:nvSpPr>
        <p:spPr>
          <a:xfrm flipH="false" flipV="false" rot="0">
            <a:off x="7201528" y="4474882"/>
            <a:ext cx="1388896" cy="1365939"/>
          </a:xfrm>
          <a:custGeom>
            <a:avLst/>
            <a:gdLst/>
            <a:ahLst/>
            <a:cxnLst/>
            <a:rect r="r" b="b" t="t" l="l"/>
            <a:pathLst>
              <a:path h="1365939" w="1388896">
                <a:moveTo>
                  <a:pt x="0" y="0"/>
                </a:moveTo>
                <a:lnTo>
                  <a:pt x="1388896" y="0"/>
                </a:lnTo>
                <a:lnTo>
                  <a:pt x="1388896" y="1365939"/>
                </a:lnTo>
                <a:lnTo>
                  <a:pt x="0" y="1365939"/>
                </a:lnTo>
                <a:lnTo>
                  <a:pt x="0" y="0"/>
                </a:lnTo>
                <a:close/>
              </a:path>
            </a:pathLst>
          </a:custGeom>
          <a:blipFill>
            <a:blip r:embed="rId6"/>
            <a:stretch>
              <a:fillRect l="-231818" t="-52276" r="-22869" b="-88156"/>
            </a:stretch>
          </a:blipFill>
        </p:spPr>
      </p:sp>
      <p:sp>
        <p:nvSpPr>
          <p:cNvPr name="Freeform 13" id="13"/>
          <p:cNvSpPr/>
          <p:nvPr/>
        </p:nvSpPr>
        <p:spPr>
          <a:xfrm flipH="false" flipV="false" rot="0">
            <a:off x="2659219" y="7457445"/>
            <a:ext cx="1478154" cy="1324560"/>
          </a:xfrm>
          <a:custGeom>
            <a:avLst/>
            <a:gdLst/>
            <a:ahLst/>
            <a:cxnLst/>
            <a:rect r="r" b="b" t="t" l="l"/>
            <a:pathLst>
              <a:path h="1324560" w="1478154">
                <a:moveTo>
                  <a:pt x="0" y="0"/>
                </a:moveTo>
                <a:lnTo>
                  <a:pt x="1478154" y="0"/>
                </a:lnTo>
                <a:lnTo>
                  <a:pt x="1478154" y="1324560"/>
                </a:lnTo>
                <a:lnTo>
                  <a:pt x="0" y="1324560"/>
                </a:lnTo>
                <a:lnTo>
                  <a:pt x="0" y="0"/>
                </a:lnTo>
                <a:close/>
              </a:path>
            </a:pathLst>
          </a:custGeom>
          <a:blipFill>
            <a:blip r:embed="rId7"/>
            <a:stretch>
              <a:fillRect l="-24698" t="-65979" r="-251850" b="-114162"/>
            </a:stretch>
          </a:blipFill>
        </p:spPr>
      </p:sp>
      <p:sp>
        <p:nvSpPr>
          <p:cNvPr name="Freeform 14" id="14"/>
          <p:cNvSpPr/>
          <p:nvPr/>
        </p:nvSpPr>
        <p:spPr>
          <a:xfrm flipH="false" flipV="false" rot="0">
            <a:off x="4891349" y="7469701"/>
            <a:ext cx="1544222" cy="1328749"/>
          </a:xfrm>
          <a:custGeom>
            <a:avLst/>
            <a:gdLst/>
            <a:ahLst/>
            <a:cxnLst/>
            <a:rect r="r" b="b" t="t" l="l"/>
            <a:pathLst>
              <a:path h="1328749" w="1544222">
                <a:moveTo>
                  <a:pt x="0" y="0"/>
                </a:moveTo>
                <a:lnTo>
                  <a:pt x="1544221" y="0"/>
                </a:lnTo>
                <a:lnTo>
                  <a:pt x="1544221" y="1328749"/>
                </a:lnTo>
                <a:lnTo>
                  <a:pt x="0" y="1328749"/>
                </a:lnTo>
                <a:lnTo>
                  <a:pt x="0" y="0"/>
                </a:lnTo>
                <a:close/>
              </a:path>
            </a:pathLst>
          </a:custGeom>
          <a:blipFill>
            <a:blip r:embed="rId7"/>
            <a:stretch>
              <a:fillRect l="-131976" t="-71537" r="-135872" b="-113463"/>
            </a:stretch>
          </a:blipFill>
        </p:spPr>
      </p:sp>
      <p:sp>
        <p:nvSpPr>
          <p:cNvPr name="Freeform 15" id="15"/>
          <p:cNvSpPr/>
          <p:nvPr/>
        </p:nvSpPr>
        <p:spPr>
          <a:xfrm flipH="false" flipV="false" rot="0">
            <a:off x="7188045" y="7457445"/>
            <a:ext cx="1576500" cy="1321712"/>
          </a:xfrm>
          <a:custGeom>
            <a:avLst/>
            <a:gdLst/>
            <a:ahLst/>
            <a:cxnLst/>
            <a:rect r="r" b="b" t="t" l="l"/>
            <a:pathLst>
              <a:path h="1321712" w="1576500">
                <a:moveTo>
                  <a:pt x="0" y="0"/>
                </a:moveTo>
                <a:lnTo>
                  <a:pt x="1576501" y="0"/>
                </a:lnTo>
                <a:lnTo>
                  <a:pt x="1576501" y="1321712"/>
                </a:lnTo>
                <a:lnTo>
                  <a:pt x="0" y="1321712"/>
                </a:lnTo>
                <a:lnTo>
                  <a:pt x="0" y="0"/>
                </a:lnTo>
                <a:close/>
              </a:path>
            </a:pathLst>
          </a:custGeom>
          <a:blipFill>
            <a:blip r:embed="rId7"/>
            <a:stretch>
              <a:fillRect l="-223232" t="-61960" r="-19182" b="-110321"/>
            </a:stretch>
          </a:blipFill>
        </p:spPr>
      </p:sp>
      <p:sp>
        <p:nvSpPr>
          <p:cNvPr name="TextBox 16" id="16"/>
          <p:cNvSpPr txBox="true"/>
          <p:nvPr/>
        </p:nvSpPr>
        <p:spPr>
          <a:xfrm rot="0">
            <a:off x="1327012" y="1281840"/>
            <a:ext cx="3858980" cy="425102"/>
          </a:xfrm>
          <a:prstGeom prst="rect">
            <a:avLst/>
          </a:prstGeom>
        </p:spPr>
        <p:txBody>
          <a:bodyPr anchor="t" rtlCol="false" tIns="0" lIns="0" bIns="0" rIns="0">
            <a:spAutoFit/>
          </a:bodyPr>
          <a:lstStyle/>
          <a:p>
            <a:pPr algn="l">
              <a:lnSpc>
                <a:spcPts val="3432"/>
              </a:lnSpc>
            </a:pPr>
            <a:r>
              <a:rPr lang="en-US" sz="2860" b="true">
                <a:solidFill>
                  <a:srgbClr val="FF751F"/>
                </a:solidFill>
                <a:latin typeface="TT Firs Neue Bold"/>
                <a:ea typeface="TT Firs Neue Bold"/>
                <a:cs typeface="TT Firs Neue Bold"/>
                <a:sym typeface="TT Firs Neue Bold"/>
              </a:rPr>
              <a:t>Welfare system</a:t>
            </a:r>
          </a:p>
        </p:txBody>
      </p:sp>
      <p:sp>
        <p:nvSpPr>
          <p:cNvPr name="TextBox 17" id="17"/>
          <p:cNvSpPr txBox="true"/>
          <p:nvPr/>
        </p:nvSpPr>
        <p:spPr>
          <a:xfrm rot="0">
            <a:off x="1236512" y="1966029"/>
            <a:ext cx="7426372" cy="1645454"/>
          </a:xfrm>
          <a:prstGeom prst="rect">
            <a:avLst/>
          </a:prstGeom>
        </p:spPr>
        <p:txBody>
          <a:bodyPr anchor="t" rtlCol="false" tIns="0" lIns="0" bIns="0" rIns="0">
            <a:spAutoFit/>
          </a:bodyPr>
          <a:lstStyle/>
          <a:p>
            <a:pPr algn="just">
              <a:lnSpc>
                <a:spcPts val="2238"/>
              </a:lnSpc>
            </a:pPr>
            <a:r>
              <a:rPr lang="en-US" sz="1599" spc="47">
                <a:solidFill>
                  <a:srgbClr val="100F0D"/>
                </a:solidFill>
                <a:latin typeface="Atkinson Hyperlegible"/>
                <a:ea typeface="Atkinson Hyperlegible"/>
                <a:cs typeface="Atkinson Hyperlegible"/>
                <a:sym typeface="Atkinson Hyperlegible"/>
              </a:rPr>
              <a:t>The welfare system is based on the idea that the community works together to make sure everyone has access to basic services and support. These services are mostly paid for through taxes, which all residents contribute to. </a:t>
            </a:r>
          </a:p>
          <a:p>
            <a:pPr algn="just">
              <a:lnSpc>
                <a:spcPts val="2238"/>
              </a:lnSpc>
            </a:pPr>
          </a:p>
          <a:p>
            <a:pPr algn="just">
              <a:lnSpc>
                <a:spcPts val="2238"/>
              </a:lnSpc>
            </a:pPr>
            <a:r>
              <a:rPr lang="en-US" sz="1599" spc="47">
                <a:solidFill>
                  <a:srgbClr val="100F0D"/>
                </a:solidFill>
                <a:latin typeface="Atkinson Hyperlegible"/>
                <a:ea typeface="Atkinson Hyperlegible"/>
                <a:cs typeface="Atkinson Hyperlegible"/>
                <a:sym typeface="Atkinson Hyperlegible"/>
              </a:rPr>
              <a:t>Maintaining a strong welfare society makes the Faroe Islands a better place for everyone.</a:t>
            </a:r>
          </a:p>
        </p:txBody>
      </p:sp>
      <p:sp>
        <p:nvSpPr>
          <p:cNvPr name="TextBox 18" id="18"/>
          <p:cNvSpPr txBox="true"/>
          <p:nvPr/>
        </p:nvSpPr>
        <p:spPr>
          <a:xfrm rot="0">
            <a:off x="2721474" y="6097387"/>
            <a:ext cx="1729347" cy="452581"/>
          </a:xfrm>
          <a:prstGeom prst="rect">
            <a:avLst/>
          </a:prstGeom>
        </p:spPr>
        <p:txBody>
          <a:bodyPr anchor="t" rtlCol="false" tIns="0" lIns="0" bIns="0" rIns="0">
            <a:spAutoFit/>
          </a:bodyPr>
          <a:lstStyle/>
          <a:p>
            <a:pPr algn="l">
              <a:lnSpc>
                <a:spcPts val="1821"/>
              </a:lnSpc>
            </a:pPr>
            <a:r>
              <a:rPr lang="en-US" sz="1299" spc="38">
                <a:solidFill>
                  <a:srgbClr val="100F0D"/>
                </a:solidFill>
                <a:latin typeface="Atkinson Hyperlegible"/>
                <a:ea typeface="Atkinson Hyperlegible"/>
                <a:cs typeface="Atkinson Hyperlegible"/>
                <a:sym typeface="Atkinson Hyperlegible"/>
              </a:rPr>
              <a:t>Access to healthcare services for all</a:t>
            </a:r>
          </a:p>
        </p:txBody>
      </p:sp>
      <p:sp>
        <p:nvSpPr>
          <p:cNvPr name="TextBox 19" id="19"/>
          <p:cNvSpPr txBox="true"/>
          <p:nvPr/>
        </p:nvSpPr>
        <p:spPr>
          <a:xfrm rot="0">
            <a:off x="5080735" y="6087887"/>
            <a:ext cx="1257843" cy="452893"/>
          </a:xfrm>
          <a:prstGeom prst="rect">
            <a:avLst/>
          </a:prstGeom>
        </p:spPr>
        <p:txBody>
          <a:bodyPr anchor="t" rtlCol="false" tIns="0" lIns="0" bIns="0" rIns="0">
            <a:spAutoFit/>
          </a:bodyPr>
          <a:lstStyle/>
          <a:p>
            <a:pPr algn="l">
              <a:lnSpc>
                <a:spcPts val="1818"/>
              </a:lnSpc>
            </a:pPr>
            <a:r>
              <a:rPr lang="en-US" sz="1299" spc="38">
                <a:solidFill>
                  <a:srgbClr val="100F0D"/>
                </a:solidFill>
                <a:latin typeface="Atkinson Hyperlegible"/>
                <a:ea typeface="Atkinson Hyperlegible"/>
                <a:cs typeface="Atkinson Hyperlegible"/>
                <a:sym typeface="Atkinson Hyperlegible"/>
              </a:rPr>
              <a:t>Free access to education</a:t>
            </a:r>
          </a:p>
        </p:txBody>
      </p:sp>
      <p:sp>
        <p:nvSpPr>
          <p:cNvPr name="TextBox 20" id="20"/>
          <p:cNvSpPr txBox="true"/>
          <p:nvPr/>
        </p:nvSpPr>
        <p:spPr>
          <a:xfrm rot="0">
            <a:off x="7201528" y="6097076"/>
            <a:ext cx="1631533" cy="452893"/>
          </a:xfrm>
          <a:prstGeom prst="rect">
            <a:avLst/>
          </a:prstGeom>
        </p:spPr>
        <p:txBody>
          <a:bodyPr anchor="t" rtlCol="false" tIns="0" lIns="0" bIns="0" rIns="0">
            <a:spAutoFit/>
          </a:bodyPr>
          <a:lstStyle/>
          <a:p>
            <a:pPr algn="l">
              <a:lnSpc>
                <a:spcPts val="1818"/>
              </a:lnSpc>
            </a:pPr>
            <a:r>
              <a:rPr lang="en-US" sz="1299" spc="38">
                <a:solidFill>
                  <a:srgbClr val="100F0D"/>
                </a:solidFill>
                <a:latin typeface="Atkinson Hyperlegible"/>
                <a:ea typeface="Atkinson Hyperlegible"/>
                <a:cs typeface="Atkinson Hyperlegible"/>
                <a:sym typeface="Atkinson Hyperlegible"/>
              </a:rPr>
              <a:t>Assistance during difficult times</a:t>
            </a:r>
          </a:p>
        </p:txBody>
      </p:sp>
      <p:sp>
        <p:nvSpPr>
          <p:cNvPr name="TextBox 21" id="21"/>
          <p:cNvSpPr txBox="true"/>
          <p:nvPr/>
        </p:nvSpPr>
        <p:spPr>
          <a:xfrm rot="0">
            <a:off x="2722600" y="9026904"/>
            <a:ext cx="1929490" cy="452893"/>
          </a:xfrm>
          <a:prstGeom prst="rect">
            <a:avLst/>
          </a:prstGeom>
        </p:spPr>
        <p:txBody>
          <a:bodyPr anchor="t" rtlCol="false" tIns="0" lIns="0" bIns="0" rIns="0">
            <a:spAutoFit/>
          </a:bodyPr>
          <a:lstStyle/>
          <a:p>
            <a:pPr algn="l">
              <a:lnSpc>
                <a:spcPts val="1818"/>
              </a:lnSpc>
            </a:pPr>
            <a:r>
              <a:rPr lang="en-US" sz="1299" spc="38">
                <a:solidFill>
                  <a:srgbClr val="100F0D"/>
                </a:solidFill>
                <a:latin typeface="Atkinson Hyperlegible"/>
                <a:ea typeface="Atkinson Hyperlegible"/>
                <a:cs typeface="Atkinson Hyperlegible"/>
                <a:sym typeface="Atkinson Hyperlegible"/>
              </a:rPr>
              <a:t>Working and paying taxes</a:t>
            </a:r>
          </a:p>
        </p:txBody>
      </p:sp>
      <p:sp>
        <p:nvSpPr>
          <p:cNvPr name="TextBox 22" id="22"/>
          <p:cNvSpPr txBox="true"/>
          <p:nvPr/>
        </p:nvSpPr>
        <p:spPr>
          <a:xfrm rot="0">
            <a:off x="4951211" y="9026904"/>
            <a:ext cx="1935667" cy="452893"/>
          </a:xfrm>
          <a:prstGeom prst="rect">
            <a:avLst/>
          </a:prstGeom>
        </p:spPr>
        <p:txBody>
          <a:bodyPr anchor="t" rtlCol="false" tIns="0" lIns="0" bIns="0" rIns="0">
            <a:spAutoFit/>
          </a:bodyPr>
          <a:lstStyle/>
          <a:p>
            <a:pPr algn="l">
              <a:lnSpc>
                <a:spcPts val="1818"/>
              </a:lnSpc>
            </a:pPr>
            <a:r>
              <a:rPr lang="en-US" sz="1299" spc="38">
                <a:solidFill>
                  <a:srgbClr val="100F0D"/>
                </a:solidFill>
                <a:latin typeface="Atkinson Hyperlegible"/>
                <a:ea typeface="Atkinson Hyperlegible"/>
                <a:cs typeface="Atkinson Hyperlegible"/>
                <a:sym typeface="Atkinson Hyperlegible"/>
              </a:rPr>
              <a:t>Taking care of your family</a:t>
            </a:r>
          </a:p>
        </p:txBody>
      </p:sp>
      <p:sp>
        <p:nvSpPr>
          <p:cNvPr name="TextBox 23" id="23"/>
          <p:cNvSpPr txBox="true"/>
          <p:nvPr/>
        </p:nvSpPr>
        <p:spPr>
          <a:xfrm rot="0">
            <a:off x="7201528" y="9017257"/>
            <a:ext cx="1748513" cy="452893"/>
          </a:xfrm>
          <a:prstGeom prst="rect">
            <a:avLst/>
          </a:prstGeom>
        </p:spPr>
        <p:txBody>
          <a:bodyPr anchor="t" rtlCol="false" tIns="0" lIns="0" bIns="0" rIns="0">
            <a:spAutoFit/>
          </a:bodyPr>
          <a:lstStyle/>
          <a:p>
            <a:pPr algn="l">
              <a:lnSpc>
                <a:spcPts val="1818"/>
              </a:lnSpc>
            </a:pPr>
            <a:r>
              <a:rPr lang="en-US" sz="1299" spc="38">
                <a:solidFill>
                  <a:srgbClr val="100F0D"/>
                </a:solidFill>
                <a:latin typeface="Atkinson Hyperlegible"/>
                <a:ea typeface="Atkinson Hyperlegible"/>
                <a:cs typeface="Atkinson Hyperlegible"/>
                <a:sym typeface="Atkinson Hyperlegible"/>
              </a:rPr>
              <a:t>Following laws and rules</a:t>
            </a:r>
          </a:p>
        </p:txBody>
      </p:sp>
      <p:sp>
        <p:nvSpPr>
          <p:cNvPr name="TextBox 24" id="24"/>
          <p:cNvSpPr txBox="true"/>
          <p:nvPr/>
        </p:nvSpPr>
        <p:spPr>
          <a:xfrm rot="0">
            <a:off x="2430831" y="3925808"/>
            <a:ext cx="4442520" cy="212151"/>
          </a:xfrm>
          <a:prstGeom prst="rect">
            <a:avLst/>
          </a:prstGeom>
        </p:spPr>
        <p:txBody>
          <a:bodyPr anchor="t" rtlCol="false" tIns="0" lIns="0" bIns="0" rIns="0">
            <a:spAutoFit/>
          </a:bodyPr>
          <a:lstStyle/>
          <a:p>
            <a:pPr algn="l">
              <a:lnSpc>
                <a:spcPts val="1602"/>
              </a:lnSpc>
            </a:pPr>
            <a:r>
              <a:rPr lang="en-US" sz="1602" b="true">
                <a:solidFill>
                  <a:srgbClr val="FF751F"/>
                </a:solidFill>
                <a:latin typeface="TT Firs Neue Bold"/>
                <a:ea typeface="TT Firs Neue Bold"/>
                <a:cs typeface="TT Firs Neue Bold"/>
                <a:sym typeface="TT Firs Neue Bold"/>
              </a:rPr>
              <a:t>Examples of Welfare Services and Support</a:t>
            </a:r>
          </a:p>
        </p:txBody>
      </p:sp>
      <p:sp>
        <p:nvSpPr>
          <p:cNvPr name="TextBox 25" id="25"/>
          <p:cNvSpPr txBox="true"/>
          <p:nvPr/>
        </p:nvSpPr>
        <p:spPr>
          <a:xfrm rot="0">
            <a:off x="2430831" y="6969069"/>
            <a:ext cx="3360093" cy="212151"/>
          </a:xfrm>
          <a:prstGeom prst="rect">
            <a:avLst/>
          </a:prstGeom>
        </p:spPr>
        <p:txBody>
          <a:bodyPr anchor="t" rtlCol="false" tIns="0" lIns="0" bIns="0" rIns="0">
            <a:spAutoFit/>
          </a:bodyPr>
          <a:lstStyle/>
          <a:p>
            <a:pPr algn="l">
              <a:lnSpc>
                <a:spcPts val="1602"/>
              </a:lnSpc>
            </a:pPr>
            <a:r>
              <a:rPr lang="en-US" sz="1602" b="true">
                <a:solidFill>
                  <a:srgbClr val="FF751F"/>
                </a:solidFill>
                <a:latin typeface="TT Firs Neue Bold"/>
                <a:ea typeface="TT Firs Neue Bold"/>
                <a:cs typeface="TT Firs Neue Bold"/>
                <a:sym typeface="TT Firs Neue Bold"/>
              </a:rPr>
              <a:t>What is expected from everyone</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F1F6F9"/>
        </a:solidFill>
      </p:bgPr>
    </p:bg>
    <p:spTree>
      <p:nvGrpSpPr>
        <p:cNvPr id="1" name=""/>
        <p:cNvGrpSpPr/>
        <p:nvPr/>
      </p:nvGrpSpPr>
      <p:grpSpPr>
        <a:xfrm>
          <a:off x="0" y="0"/>
          <a:ext cx="0" cy="0"/>
          <a:chOff x="0" y="0"/>
          <a:chExt cx="0" cy="0"/>
        </a:xfrm>
      </p:grpSpPr>
      <p:sp>
        <p:nvSpPr>
          <p:cNvPr name="Freeform 2" id="2"/>
          <p:cNvSpPr/>
          <p:nvPr/>
        </p:nvSpPr>
        <p:spPr>
          <a:xfrm flipH="false" flipV="true" rot="0">
            <a:off x="1028700" y="1028700"/>
            <a:ext cx="349140" cy="349140"/>
          </a:xfrm>
          <a:custGeom>
            <a:avLst/>
            <a:gdLst/>
            <a:ahLst/>
            <a:cxnLst/>
            <a:rect r="r" b="b" t="t" l="l"/>
            <a:pathLst>
              <a:path h="349140" w="349140">
                <a:moveTo>
                  <a:pt x="0" y="349140"/>
                </a:moveTo>
                <a:lnTo>
                  <a:pt x="349140" y="349140"/>
                </a:lnTo>
                <a:lnTo>
                  <a:pt x="349140" y="0"/>
                </a:lnTo>
                <a:lnTo>
                  <a:pt x="0" y="0"/>
                </a:lnTo>
                <a:lnTo>
                  <a:pt x="0" y="34914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0206322" y="2303412"/>
            <a:ext cx="6125344" cy="6331238"/>
            <a:chOff x="0" y="0"/>
            <a:chExt cx="9330754" cy="9644393"/>
          </a:xfrm>
        </p:grpSpPr>
        <p:sp>
          <p:nvSpPr>
            <p:cNvPr name="Freeform 4" id="4"/>
            <p:cNvSpPr/>
            <p:nvPr/>
          </p:nvSpPr>
          <p:spPr>
            <a:xfrm flipH="false" flipV="false" rot="0">
              <a:off x="0" y="0"/>
              <a:ext cx="9330817" cy="9644380"/>
            </a:xfrm>
            <a:custGeom>
              <a:avLst/>
              <a:gdLst/>
              <a:ahLst/>
              <a:cxnLst/>
              <a:rect r="r" b="b" t="t" l="l"/>
              <a:pathLst>
                <a:path h="9644380" w="9330817">
                  <a:moveTo>
                    <a:pt x="0" y="0"/>
                  </a:moveTo>
                  <a:lnTo>
                    <a:pt x="9330817" y="0"/>
                  </a:lnTo>
                  <a:lnTo>
                    <a:pt x="9330817" y="9644380"/>
                  </a:lnTo>
                  <a:lnTo>
                    <a:pt x="0" y="9644380"/>
                  </a:lnTo>
                  <a:lnTo>
                    <a:pt x="0" y="0"/>
                  </a:lnTo>
                  <a:close/>
                </a:path>
              </a:pathLst>
            </a:custGeom>
            <a:blipFill>
              <a:blip r:embed="rId4"/>
              <a:stretch>
                <a:fillRect l="-1680" t="0" r="-1679" b="0"/>
              </a:stretch>
            </a:blipFill>
          </p:spPr>
        </p:sp>
      </p:grpSp>
      <p:sp>
        <p:nvSpPr>
          <p:cNvPr name="TextBox 5" id="5"/>
          <p:cNvSpPr txBox="true"/>
          <p:nvPr/>
        </p:nvSpPr>
        <p:spPr>
          <a:xfrm rot="0">
            <a:off x="1279294" y="1241347"/>
            <a:ext cx="3241688" cy="357167"/>
          </a:xfrm>
          <a:prstGeom prst="rect">
            <a:avLst/>
          </a:prstGeom>
        </p:spPr>
        <p:txBody>
          <a:bodyPr anchor="t" rtlCol="false" tIns="0" lIns="0" bIns="0" rIns="0">
            <a:spAutoFit/>
          </a:bodyPr>
          <a:lstStyle/>
          <a:p>
            <a:pPr algn="l">
              <a:lnSpc>
                <a:spcPts val="2883"/>
              </a:lnSpc>
            </a:pPr>
            <a:r>
              <a:rPr lang="en-US" sz="2402" b="true">
                <a:solidFill>
                  <a:srgbClr val="FF751F"/>
                </a:solidFill>
                <a:latin typeface="TT Firs Neue Bold"/>
                <a:ea typeface="TT Firs Neue Bold"/>
                <a:cs typeface="TT Firs Neue Bold"/>
                <a:sym typeface="TT Firs Neue Bold"/>
              </a:rPr>
              <a:t>Education</a:t>
            </a:r>
          </a:p>
        </p:txBody>
      </p:sp>
      <p:sp>
        <p:nvSpPr>
          <p:cNvPr name="TextBox 6" id="6"/>
          <p:cNvSpPr txBox="true"/>
          <p:nvPr/>
        </p:nvSpPr>
        <p:spPr>
          <a:xfrm rot="0">
            <a:off x="1203270" y="1711227"/>
            <a:ext cx="7940730" cy="1093004"/>
          </a:xfrm>
          <a:prstGeom prst="rect">
            <a:avLst/>
          </a:prstGeom>
        </p:spPr>
        <p:txBody>
          <a:bodyPr anchor="t" rtlCol="false" tIns="0" lIns="0" bIns="0" rIns="0">
            <a:spAutoFit/>
          </a:bodyPr>
          <a:lstStyle/>
          <a:p>
            <a:pPr algn="just">
              <a:lnSpc>
                <a:spcPts val="2238"/>
              </a:lnSpc>
            </a:pPr>
            <a:r>
              <a:rPr lang="en-US" sz="1599" spc="47">
                <a:solidFill>
                  <a:srgbClr val="100F0D"/>
                </a:solidFill>
                <a:latin typeface="Atkinson Hyperlegible"/>
                <a:ea typeface="Atkinson Hyperlegible"/>
                <a:cs typeface="Atkinson Hyperlegible"/>
                <a:sym typeface="Atkinson Hyperlegible"/>
              </a:rPr>
              <a:t>Education is highly valued in the Faroe Islands and is available to both children and adults. Most education is free, and the system is flexible, allowing people to change paths, gain new skills, or continue to higher education later in life.</a:t>
            </a:r>
          </a:p>
          <a:p>
            <a:pPr algn="just">
              <a:lnSpc>
                <a:spcPts val="2238"/>
              </a:lnSpc>
            </a:pPr>
          </a:p>
        </p:txBody>
      </p:sp>
      <p:sp>
        <p:nvSpPr>
          <p:cNvPr name="Freeform 7" id="7"/>
          <p:cNvSpPr/>
          <p:nvPr/>
        </p:nvSpPr>
        <p:spPr>
          <a:xfrm flipH="false" flipV="false" rot="0">
            <a:off x="2184035" y="2947106"/>
            <a:ext cx="7696587" cy="6037293"/>
          </a:xfrm>
          <a:custGeom>
            <a:avLst/>
            <a:gdLst/>
            <a:ahLst/>
            <a:cxnLst/>
            <a:rect r="r" b="b" t="t" l="l"/>
            <a:pathLst>
              <a:path h="6037293" w="7696587">
                <a:moveTo>
                  <a:pt x="0" y="0"/>
                </a:moveTo>
                <a:lnTo>
                  <a:pt x="7696586" y="0"/>
                </a:lnTo>
                <a:lnTo>
                  <a:pt x="7696586" y="6037293"/>
                </a:lnTo>
                <a:lnTo>
                  <a:pt x="0" y="603729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2462579" y="3190472"/>
            <a:ext cx="7139498" cy="5528317"/>
          </a:xfrm>
          <a:custGeom>
            <a:avLst/>
            <a:gdLst/>
            <a:ahLst/>
            <a:cxnLst/>
            <a:rect r="r" b="b" t="t" l="l"/>
            <a:pathLst>
              <a:path h="5528317" w="7139498">
                <a:moveTo>
                  <a:pt x="0" y="0"/>
                </a:moveTo>
                <a:lnTo>
                  <a:pt x="7139498" y="0"/>
                </a:lnTo>
                <a:lnTo>
                  <a:pt x="7139498" y="5528318"/>
                </a:lnTo>
                <a:lnTo>
                  <a:pt x="0" y="552831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9" id="9"/>
          <p:cNvSpPr txBox="true"/>
          <p:nvPr/>
        </p:nvSpPr>
        <p:spPr>
          <a:xfrm rot="0">
            <a:off x="2645945" y="3685413"/>
            <a:ext cx="6868012" cy="4366803"/>
          </a:xfrm>
          <a:prstGeom prst="rect">
            <a:avLst/>
          </a:prstGeom>
        </p:spPr>
        <p:txBody>
          <a:bodyPr anchor="t" rtlCol="false" tIns="0" lIns="0" bIns="0" rIns="0">
            <a:spAutoFit/>
          </a:bodyPr>
          <a:lstStyle/>
          <a:p>
            <a:pPr algn="l">
              <a:lnSpc>
                <a:spcPts val="2419"/>
              </a:lnSpc>
            </a:pPr>
            <a:r>
              <a:rPr lang="en-US" b="true" sz="1728" spc="51">
                <a:solidFill>
                  <a:srgbClr val="FF751F"/>
                </a:solidFill>
                <a:latin typeface="Atkinson Hyperlegible Bold"/>
                <a:ea typeface="Atkinson Hyperlegible Bold"/>
                <a:cs typeface="Atkinson Hyperlegible Bold"/>
                <a:sym typeface="Atkinson Hyperlegible Bold"/>
              </a:rPr>
              <a:t>Education for Adults</a:t>
            </a:r>
          </a:p>
          <a:p>
            <a:pPr algn="l">
              <a:lnSpc>
                <a:spcPts val="2130"/>
              </a:lnSpc>
            </a:pPr>
          </a:p>
          <a:p>
            <a:pPr algn="l" marL="328353" indent="-164176" lvl="1">
              <a:lnSpc>
                <a:spcPts val="2130"/>
              </a:lnSpc>
              <a:buFont typeface="Arial"/>
              <a:buChar char="•"/>
            </a:pPr>
            <a:r>
              <a:rPr lang="en-US" sz="1520" spc="44">
                <a:solidFill>
                  <a:srgbClr val="100F0D"/>
                </a:solidFill>
                <a:latin typeface="Atkinson Hyperlegible"/>
                <a:ea typeface="Atkinson Hyperlegible"/>
                <a:cs typeface="Atkinson Hyperlegible"/>
                <a:sym typeface="Atkinson Hyperlegible"/>
              </a:rPr>
              <a:t>Faroese as a Second Language (FSA) courses for adults, offered free of charge.</a:t>
            </a:r>
          </a:p>
          <a:p>
            <a:pPr algn="l" marL="328353" indent="-164176" lvl="1">
              <a:lnSpc>
                <a:spcPts val="2130"/>
              </a:lnSpc>
              <a:buFont typeface="Arial"/>
              <a:buChar char="•"/>
            </a:pPr>
            <a:r>
              <a:rPr lang="en-US" sz="1520" spc="44">
                <a:solidFill>
                  <a:srgbClr val="100F0D"/>
                </a:solidFill>
                <a:latin typeface="Atkinson Hyperlegible"/>
                <a:ea typeface="Atkinson Hyperlegible"/>
                <a:cs typeface="Atkinson Hyperlegible"/>
                <a:sym typeface="Atkinson Hyperlegible"/>
              </a:rPr>
              <a:t>Short introductory Faroese courses offered by municipalities for a fee. </a:t>
            </a:r>
          </a:p>
          <a:p>
            <a:pPr algn="l" marL="328353" indent="-164176" lvl="1">
              <a:lnSpc>
                <a:spcPts val="2130"/>
              </a:lnSpc>
              <a:buFont typeface="Arial"/>
              <a:buChar char="•"/>
            </a:pPr>
            <a:r>
              <a:rPr lang="en-US" sz="1520" spc="44">
                <a:solidFill>
                  <a:srgbClr val="100F0D"/>
                </a:solidFill>
                <a:latin typeface="Atkinson Hyperlegible"/>
                <a:ea typeface="Atkinson Hyperlegible"/>
                <a:cs typeface="Atkinson Hyperlegible"/>
                <a:sym typeface="Atkinson Hyperlegible"/>
              </a:rPr>
              <a:t>Adult education and training program that allows you to gain new skills, change careers, or qualify for further education. </a:t>
            </a:r>
          </a:p>
          <a:p>
            <a:pPr algn="l" marL="683532" indent="-227844" lvl="2">
              <a:lnSpc>
                <a:spcPts val="2130"/>
              </a:lnSpc>
            </a:pPr>
          </a:p>
          <a:p>
            <a:pPr algn="l">
              <a:lnSpc>
                <a:spcPts val="2130"/>
              </a:lnSpc>
            </a:pPr>
            <a:r>
              <a:rPr lang="en-US" sz="1520" spc="44">
                <a:solidFill>
                  <a:srgbClr val="100F0D"/>
                </a:solidFill>
                <a:latin typeface="Atkinson Hyperlegible"/>
                <a:ea typeface="Atkinson Hyperlegible"/>
                <a:cs typeface="Atkinson Hyperlegible"/>
                <a:sym typeface="Atkinson Hyperlegible"/>
              </a:rPr>
              <a:t>No matter your background, there are options to help you continue learning, strengthen your skills, and build your future in the Faroe Islands.</a:t>
            </a:r>
          </a:p>
          <a:p>
            <a:pPr algn="l" marL="683532" indent="-227844" lvl="2">
              <a:lnSpc>
                <a:spcPts val="2130"/>
              </a:lnSpc>
            </a:pPr>
          </a:p>
          <a:p>
            <a:pPr algn="l">
              <a:lnSpc>
                <a:spcPts val="2418"/>
              </a:lnSpc>
            </a:pPr>
            <a:r>
              <a:rPr lang="en-US" b="true" sz="1727" spc="50">
                <a:solidFill>
                  <a:srgbClr val="FF751F"/>
                </a:solidFill>
                <a:latin typeface="Atkinson Hyperlegible Bold"/>
                <a:ea typeface="Atkinson Hyperlegible Bold"/>
                <a:cs typeface="Atkinson Hyperlegible Bold"/>
                <a:sym typeface="Atkinson Hyperlegible Bold"/>
              </a:rPr>
              <a:t>Vegleiðingarstovan</a:t>
            </a:r>
          </a:p>
          <a:p>
            <a:pPr algn="l" marL="683532" indent="-227844" lvl="2">
              <a:lnSpc>
                <a:spcPts val="2072"/>
              </a:lnSpc>
            </a:pPr>
          </a:p>
          <a:p>
            <a:pPr algn="l">
              <a:lnSpc>
                <a:spcPts val="2130"/>
              </a:lnSpc>
            </a:pPr>
            <a:r>
              <a:rPr lang="en-US" sz="1520" spc="44">
                <a:solidFill>
                  <a:srgbClr val="100F0D"/>
                </a:solidFill>
                <a:latin typeface="Atkinson Hyperlegible"/>
                <a:ea typeface="Atkinson Hyperlegible"/>
                <a:cs typeface="Atkinson Hyperlegible"/>
                <a:sym typeface="Atkinson Hyperlegible"/>
              </a:rPr>
              <a:t>Velgleiðingarstovan provides free consultation and counselling on both education and job opportunities. Whether you hold an education or not, Vegleðingarstovan can work with you on finding your next steps. </a:t>
            </a:r>
          </a:p>
        </p:txBody>
      </p:sp>
      <p:grpSp>
        <p:nvGrpSpPr>
          <p:cNvPr name="Group 10" id="10"/>
          <p:cNvGrpSpPr/>
          <p:nvPr/>
        </p:nvGrpSpPr>
        <p:grpSpPr>
          <a:xfrm rot="0">
            <a:off x="0" y="9843840"/>
            <a:ext cx="18288000" cy="443160"/>
            <a:chOff x="0" y="0"/>
            <a:chExt cx="4816593" cy="116717"/>
          </a:xfrm>
        </p:grpSpPr>
        <p:sp>
          <p:nvSpPr>
            <p:cNvPr name="Freeform 11" id="11"/>
            <p:cNvSpPr/>
            <p:nvPr/>
          </p:nvSpPr>
          <p:spPr>
            <a:xfrm flipH="false" flipV="false" rot="0">
              <a:off x="0" y="0"/>
              <a:ext cx="4816592" cy="116717"/>
            </a:xfrm>
            <a:custGeom>
              <a:avLst/>
              <a:gdLst/>
              <a:ahLst/>
              <a:cxnLst/>
              <a:rect r="r" b="b" t="t" l="l"/>
              <a:pathLst>
                <a:path h="116717" w="4816592">
                  <a:moveTo>
                    <a:pt x="0" y="0"/>
                  </a:moveTo>
                  <a:lnTo>
                    <a:pt x="4816592" y="0"/>
                  </a:lnTo>
                  <a:lnTo>
                    <a:pt x="4816592" y="116717"/>
                  </a:lnTo>
                  <a:lnTo>
                    <a:pt x="0" y="116717"/>
                  </a:lnTo>
                  <a:close/>
                </a:path>
              </a:pathLst>
            </a:custGeom>
            <a:solidFill>
              <a:srgbClr val="FF751F"/>
            </a:solidFill>
          </p:spPr>
        </p:sp>
        <p:sp>
          <p:nvSpPr>
            <p:cNvPr name="TextBox 12" id="12"/>
            <p:cNvSpPr txBox="true"/>
            <p:nvPr/>
          </p:nvSpPr>
          <p:spPr>
            <a:xfrm>
              <a:off x="0" y="38100"/>
              <a:ext cx="4816593" cy="78617"/>
            </a:xfrm>
            <a:prstGeom prst="rect">
              <a:avLst/>
            </a:prstGeom>
          </p:spPr>
          <p:txBody>
            <a:bodyPr anchor="ctr" rtlCol="false" tIns="50800" lIns="50800" bIns="50800" rIns="50800"/>
            <a:lstStyle/>
            <a:p>
              <a:pPr algn="ctr">
                <a:lnSpc>
                  <a:spcPts val="2402"/>
                </a:lnSpc>
              </a:pPr>
            </a:p>
          </p:txBody>
        </p:sp>
      </p:grpSp>
      <p:grpSp>
        <p:nvGrpSpPr>
          <p:cNvPr name="Group 13" id="13"/>
          <p:cNvGrpSpPr/>
          <p:nvPr/>
        </p:nvGrpSpPr>
        <p:grpSpPr>
          <a:xfrm rot="0">
            <a:off x="15404180" y="1037641"/>
            <a:ext cx="1855120" cy="953506"/>
            <a:chOff x="0" y="0"/>
            <a:chExt cx="7279818" cy="3741725"/>
          </a:xfrm>
        </p:grpSpPr>
        <p:sp>
          <p:nvSpPr>
            <p:cNvPr name="Freeform 14" id="14"/>
            <p:cNvSpPr/>
            <p:nvPr/>
          </p:nvSpPr>
          <p:spPr>
            <a:xfrm flipH="false" flipV="false" rot="0">
              <a:off x="0" y="0"/>
              <a:ext cx="7279767" cy="3741674"/>
            </a:xfrm>
            <a:custGeom>
              <a:avLst/>
              <a:gdLst/>
              <a:ahLst/>
              <a:cxnLst/>
              <a:rect r="r" b="b" t="t" l="l"/>
              <a:pathLst>
                <a:path h="3741674" w="7279767">
                  <a:moveTo>
                    <a:pt x="0" y="0"/>
                  </a:moveTo>
                  <a:lnTo>
                    <a:pt x="7279767" y="0"/>
                  </a:lnTo>
                  <a:lnTo>
                    <a:pt x="7279767" y="3741674"/>
                  </a:lnTo>
                  <a:lnTo>
                    <a:pt x="0" y="3741674"/>
                  </a:lnTo>
                  <a:lnTo>
                    <a:pt x="0" y="0"/>
                  </a:lnTo>
                  <a:close/>
                </a:path>
              </a:pathLst>
            </a:custGeom>
            <a:blipFill>
              <a:blip r:embed="rId9"/>
              <a:stretch>
                <a:fillRect l="0" t="-147" r="0" b="-149"/>
              </a:stretch>
            </a:blipFill>
          </p:spPr>
        </p:sp>
      </p:gr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F1F6F9"/>
        </a:solidFill>
      </p:bgPr>
    </p:bg>
    <p:spTree>
      <p:nvGrpSpPr>
        <p:cNvPr id="1" name=""/>
        <p:cNvGrpSpPr/>
        <p:nvPr/>
      </p:nvGrpSpPr>
      <p:grpSpPr>
        <a:xfrm>
          <a:off x="0" y="0"/>
          <a:ext cx="0" cy="0"/>
          <a:chOff x="0" y="0"/>
          <a:chExt cx="0" cy="0"/>
        </a:xfrm>
      </p:grpSpPr>
      <p:sp>
        <p:nvSpPr>
          <p:cNvPr name="Freeform 2" id="2"/>
          <p:cNvSpPr/>
          <p:nvPr/>
        </p:nvSpPr>
        <p:spPr>
          <a:xfrm flipH="false" flipV="true" rot="0">
            <a:off x="1028700" y="1028700"/>
            <a:ext cx="360018" cy="360018"/>
          </a:xfrm>
          <a:custGeom>
            <a:avLst/>
            <a:gdLst/>
            <a:ahLst/>
            <a:cxnLst/>
            <a:rect r="r" b="b" t="t" l="l"/>
            <a:pathLst>
              <a:path h="360018" w="360018">
                <a:moveTo>
                  <a:pt x="0" y="360018"/>
                </a:moveTo>
                <a:lnTo>
                  <a:pt x="360018" y="360018"/>
                </a:lnTo>
                <a:lnTo>
                  <a:pt x="360018" y="0"/>
                </a:lnTo>
                <a:lnTo>
                  <a:pt x="0" y="0"/>
                </a:lnTo>
                <a:lnTo>
                  <a:pt x="0" y="360018"/>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0784138" y="2239907"/>
            <a:ext cx="4316409" cy="4316409"/>
            <a:chOff x="0" y="0"/>
            <a:chExt cx="12727775" cy="12727775"/>
          </a:xfrm>
        </p:grpSpPr>
        <p:sp>
          <p:nvSpPr>
            <p:cNvPr name="Freeform 4" id="4"/>
            <p:cNvSpPr/>
            <p:nvPr/>
          </p:nvSpPr>
          <p:spPr>
            <a:xfrm flipH="false" flipV="false" rot="0">
              <a:off x="0" y="0"/>
              <a:ext cx="12727813" cy="12727813"/>
            </a:xfrm>
            <a:custGeom>
              <a:avLst/>
              <a:gdLst/>
              <a:ahLst/>
              <a:cxnLst/>
              <a:rect r="r" b="b" t="t" l="l"/>
              <a:pathLst>
                <a:path h="12727813" w="12727813">
                  <a:moveTo>
                    <a:pt x="0" y="0"/>
                  </a:moveTo>
                  <a:lnTo>
                    <a:pt x="12727813" y="0"/>
                  </a:lnTo>
                  <a:lnTo>
                    <a:pt x="12727813" y="12727813"/>
                  </a:lnTo>
                  <a:lnTo>
                    <a:pt x="0" y="12727813"/>
                  </a:lnTo>
                  <a:lnTo>
                    <a:pt x="0" y="0"/>
                  </a:lnTo>
                  <a:close/>
                </a:path>
              </a:pathLst>
            </a:custGeom>
            <a:blipFill>
              <a:blip r:embed="rId4"/>
              <a:stretch>
                <a:fillRect l="0" t="0" r="0" b="0"/>
              </a:stretch>
            </a:blipFill>
          </p:spPr>
        </p:sp>
      </p:grpSp>
      <p:sp>
        <p:nvSpPr>
          <p:cNvPr name="Freeform 5" id="5"/>
          <p:cNvSpPr/>
          <p:nvPr/>
        </p:nvSpPr>
        <p:spPr>
          <a:xfrm flipH="false" flipV="false" rot="0">
            <a:off x="1797906" y="3150913"/>
            <a:ext cx="3659822" cy="1544387"/>
          </a:xfrm>
          <a:custGeom>
            <a:avLst/>
            <a:gdLst/>
            <a:ahLst/>
            <a:cxnLst/>
            <a:rect r="r" b="b" t="t" l="l"/>
            <a:pathLst>
              <a:path h="1544387" w="3659822">
                <a:moveTo>
                  <a:pt x="0" y="0"/>
                </a:moveTo>
                <a:lnTo>
                  <a:pt x="3659822" y="0"/>
                </a:lnTo>
                <a:lnTo>
                  <a:pt x="3659822" y="1544387"/>
                </a:lnTo>
                <a:lnTo>
                  <a:pt x="0" y="154438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1797906" y="3663654"/>
            <a:ext cx="7222301" cy="5230241"/>
          </a:xfrm>
          <a:custGeom>
            <a:avLst/>
            <a:gdLst/>
            <a:ahLst/>
            <a:cxnLst/>
            <a:rect r="r" b="b" t="t" l="l"/>
            <a:pathLst>
              <a:path h="5230241" w="7222301">
                <a:moveTo>
                  <a:pt x="0" y="0"/>
                </a:moveTo>
                <a:lnTo>
                  <a:pt x="7222301" y="0"/>
                </a:lnTo>
                <a:lnTo>
                  <a:pt x="7222301" y="5230241"/>
                </a:lnTo>
                <a:lnTo>
                  <a:pt x="0" y="5230241"/>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7" id="7"/>
          <p:cNvSpPr/>
          <p:nvPr/>
        </p:nvSpPr>
        <p:spPr>
          <a:xfrm flipH="false" flipV="false" rot="0">
            <a:off x="1987335" y="3906363"/>
            <a:ext cx="6823693" cy="4757887"/>
          </a:xfrm>
          <a:custGeom>
            <a:avLst/>
            <a:gdLst/>
            <a:ahLst/>
            <a:cxnLst/>
            <a:rect r="r" b="b" t="t" l="l"/>
            <a:pathLst>
              <a:path h="4757887" w="6823693">
                <a:moveTo>
                  <a:pt x="0" y="0"/>
                </a:moveTo>
                <a:lnTo>
                  <a:pt x="6823693" y="0"/>
                </a:lnTo>
                <a:lnTo>
                  <a:pt x="6823693" y="4757886"/>
                </a:lnTo>
                <a:lnTo>
                  <a:pt x="0" y="4757886"/>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8" id="8"/>
          <p:cNvSpPr/>
          <p:nvPr/>
        </p:nvSpPr>
        <p:spPr>
          <a:xfrm flipH="false" flipV="false" rot="0">
            <a:off x="10198357" y="5914471"/>
            <a:ext cx="5698402" cy="1283690"/>
          </a:xfrm>
          <a:custGeom>
            <a:avLst/>
            <a:gdLst/>
            <a:ahLst/>
            <a:cxnLst/>
            <a:rect r="r" b="b" t="t" l="l"/>
            <a:pathLst>
              <a:path h="1283690" w="5698402">
                <a:moveTo>
                  <a:pt x="0" y="0"/>
                </a:moveTo>
                <a:lnTo>
                  <a:pt x="5698402" y="0"/>
                </a:lnTo>
                <a:lnTo>
                  <a:pt x="5698402" y="1283690"/>
                </a:lnTo>
                <a:lnTo>
                  <a:pt x="0" y="1283690"/>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grpSp>
        <p:nvGrpSpPr>
          <p:cNvPr name="Group 9" id="9"/>
          <p:cNvGrpSpPr/>
          <p:nvPr/>
        </p:nvGrpSpPr>
        <p:grpSpPr>
          <a:xfrm rot="0">
            <a:off x="0" y="9843840"/>
            <a:ext cx="18288000" cy="443160"/>
            <a:chOff x="0" y="0"/>
            <a:chExt cx="4816593" cy="116717"/>
          </a:xfrm>
        </p:grpSpPr>
        <p:sp>
          <p:nvSpPr>
            <p:cNvPr name="Freeform 10" id="10"/>
            <p:cNvSpPr/>
            <p:nvPr/>
          </p:nvSpPr>
          <p:spPr>
            <a:xfrm flipH="false" flipV="false" rot="0">
              <a:off x="0" y="0"/>
              <a:ext cx="4816592" cy="116717"/>
            </a:xfrm>
            <a:custGeom>
              <a:avLst/>
              <a:gdLst/>
              <a:ahLst/>
              <a:cxnLst/>
              <a:rect r="r" b="b" t="t" l="l"/>
              <a:pathLst>
                <a:path h="116717" w="4816592">
                  <a:moveTo>
                    <a:pt x="0" y="0"/>
                  </a:moveTo>
                  <a:lnTo>
                    <a:pt x="4816592" y="0"/>
                  </a:lnTo>
                  <a:lnTo>
                    <a:pt x="4816592" y="116717"/>
                  </a:lnTo>
                  <a:lnTo>
                    <a:pt x="0" y="116717"/>
                  </a:lnTo>
                  <a:close/>
                </a:path>
              </a:pathLst>
            </a:custGeom>
            <a:solidFill>
              <a:srgbClr val="FF751F"/>
            </a:solidFill>
          </p:spPr>
        </p:sp>
        <p:sp>
          <p:nvSpPr>
            <p:cNvPr name="TextBox 11" id="11"/>
            <p:cNvSpPr txBox="true"/>
            <p:nvPr/>
          </p:nvSpPr>
          <p:spPr>
            <a:xfrm>
              <a:off x="0" y="38100"/>
              <a:ext cx="4816593" cy="78617"/>
            </a:xfrm>
            <a:prstGeom prst="rect">
              <a:avLst/>
            </a:prstGeom>
          </p:spPr>
          <p:txBody>
            <a:bodyPr anchor="ctr" rtlCol="false" tIns="50800" lIns="50800" bIns="50800" rIns="50800"/>
            <a:lstStyle/>
            <a:p>
              <a:pPr algn="ctr">
                <a:lnSpc>
                  <a:spcPts val="2402"/>
                </a:lnSpc>
              </a:pPr>
            </a:p>
          </p:txBody>
        </p:sp>
      </p:grpSp>
      <p:grpSp>
        <p:nvGrpSpPr>
          <p:cNvPr name="Group 12" id="12"/>
          <p:cNvGrpSpPr/>
          <p:nvPr/>
        </p:nvGrpSpPr>
        <p:grpSpPr>
          <a:xfrm rot="0">
            <a:off x="15404180" y="1037641"/>
            <a:ext cx="1855120" cy="953506"/>
            <a:chOff x="0" y="0"/>
            <a:chExt cx="7279818" cy="3741725"/>
          </a:xfrm>
        </p:grpSpPr>
        <p:sp>
          <p:nvSpPr>
            <p:cNvPr name="Freeform 13" id="13"/>
            <p:cNvSpPr/>
            <p:nvPr/>
          </p:nvSpPr>
          <p:spPr>
            <a:xfrm flipH="false" flipV="false" rot="0">
              <a:off x="0" y="0"/>
              <a:ext cx="7279767" cy="3741674"/>
            </a:xfrm>
            <a:custGeom>
              <a:avLst/>
              <a:gdLst/>
              <a:ahLst/>
              <a:cxnLst/>
              <a:rect r="r" b="b" t="t" l="l"/>
              <a:pathLst>
                <a:path h="3741674" w="7279767">
                  <a:moveTo>
                    <a:pt x="0" y="0"/>
                  </a:moveTo>
                  <a:lnTo>
                    <a:pt x="7279767" y="0"/>
                  </a:lnTo>
                  <a:lnTo>
                    <a:pt x="7279767" y="3741674"/>
                  </a:lnTo>
                  <a:lnTo>
                    <a:pt x="0" y="3741674"/>
                  </a:lnTo>
                  <a:lnTo>
                    <a:pt x="0" y="0"/>
                  </a:lnTo>
                  <a:close/>
                </a:path>
              </a:pathLst>
            </a:custGeom>
            <a:blipFill>
              <a:blip r:embed="rId13"/>
              <a:stretch>
                <a:fillRect l="0" t="-147" r="0" b="-149"/>
              </a:stretch>
            </a:blipFill>
          </p:spPr>
        </p:sp>
      </p:grpSp>
      <p:sp>
        <p:nvSpPr>
          <p:cNvPr name="Freeform 14" id="14"/>
          <p:cNvSpPr/>
          <p:nvPr/>
        </p:nvSpPr>
        <p:spPr>
          <a:xfrm flipH="false" flipV="false" rot="0">
            <a:off x="2474066" y="4339618"/>
            <a:ext cx="698190" cy="711363"/>
          </a:xfrm>
          <a:custGeom>
            <a:avLst/>
            <a:gdLst/>
            <a:ahLst/>
            <a:cxnLst/>
            <a:rect r="r" b="b" t="t" l="l"/>
            <a:pathLst>
              <a:path h="711363" w="698190">
                <a:moveTo>
                  <a:pt x="0" y="0"/>
                </a:moveTo>
                <a:lnTo>
                  <a:pt x="698190" y="0"/>
                </a:lnTo>
                <a:lnTo>
                  <a:pt x="698190" y="711363"/>
                </a:lnTo>
                <a:lnTo>
                  <a:pt x="0" y="711363"/>
                </a:lnTo>
                <a:lnTo>
                  <a:pt x="0" y="0"/>
                </a:lnTo>
                <a:close/>
              </a:path>
            </a:pathLst>
          </a:custGeom>
          <a:blipFill>
            <a:blip r:embed="rId14"/>
            <a:stretch>
              <a:fillRect l="-28301" t="-14076" r="-250400" b="-133715"/>
            </a:stretch>
          </a:blipFill>
        </p:spPr>
      </p:sp>
      <p:sp>
        <p:nvSpPr>
          <p:cNvPr name="Freeform 15" id="15"/>
          <p:cNvSpPr/>
          <p:nvPr/>
        </p:nvSpPr>
        <p:spPr>
          <a:xfrm flipH="false" flipV="false" rot="0">
            <a:off x="2500628" y="5132663"/>
            <a:ext cx="645066" cy="568424"/>
          </a:xfrm>
          <a:custGeom>
            <a:avLst/>
            <a:gdLst/>
            <a:ahLst/>
            <a:cxnLst/>
            <a:rect r="r" b="b" t="t" l="l"/>
            <a:pathLst>
              <a:path h="568424" w="645066">
                <a:moveTo>
                  <a:pt x="0" y="0"/>
                </a:moveTo>
                <a:lnTo>
                  <a:pt x="645066" y="0"/>
                </a:lnTo>
                <a:lnTo>
                  <a:pt x="645066" y="568424"/>
                </a:lnTo>
                <a:lnTo>
                  <a:pt x="0" y="568424"/>
                </a:lnTo>
                <a:lnTo>
                  <a:pt x="0" y="0"/>
                </a:lnTo>
                <a:close/>
              </a:path>
            </a:pathLst>
          </a:custGeom>
          <a:blipFill>
            <a:blip r:embed="rId14"/>
            <a:stretch>
              <a:fillRect l="-36633" t="-199104" r="-318278" b="-45061"/>
            </a:stretch>
          </a:blipFill>
        </p:spPr>
      </p:sp>
      <p:sp>
        <p:nvSpPr>
          <p:cNvPr name="TextBox 16" id="16"/>
          <p:cNvSpPr txBox="true"/>
          <p:nvPr/>
        </p:nvSpPr>
        <p:spPr>
          <a:xfrm rot="0">
            <a:off x="1287101" y="1247973"/>
            <a:ext cx="3342685" cy="368294"/>
          </a:xfrm>
          <a:prstGeom prst="rect">
            <a:avLst/>
          </a:prstGeom>
        </p:spPr>
        <p:txBody>
          <a:bodyPr anchor="t" rtlCol="false" tIns="0" lIns="0" bIns="0" rIns="0">
            <a:spAutoFit/>
          </a:bodyPr>
          <a:lstStyle/>
          <a:p>
            <a:pPr algn="l">
              <a:lnSpc>
                <a:spcPts val="2973"/>
              </a:lnSpc>
            </a:pPr>
            <a:r>
              <a:rPr lang="en-US" sz="2477" b="true">
                <a:solidFill>
                  <a:srgbClr val="FF751F"/>
                </a:solidFill>
                <a:latin typeface="TT Firs Neue Bold"/>
                <a:ea typeface="TT Firs Neue Bold"/>
                <a:cs typeface="TT Firs Neue Bold"/>
                <a:sym typeface="TT Firs Neue Bold"/>
              </a:rPr>
              <a:t>Your next steps</a:t>
            </a:r>
          </a:p>
        </p:txBody>
      </p:sp>
      <p:sp>
        <p:nvSpPr>
          <p:cNvPr name="TextBox 17" id="17"/>
          <p:cNvSpPr txBox="true"/>
          <p:nvPr/>
        </p:nvSpPr>
        <p:spPr>
          <a:xfrm rot="0">
            <a:off x="1208709" y="1817230"/>
            <a:ext cx="5647734" cy="816779"/>
          </a:xfrm>
          <a:prstGeom prst="rect">
            <a:avLst/>
          </a:prstGeom>
        </p:spPr>
        <p:txBody>
          <a:bodyPr anchor="t" rtlCol="false" tIns="0" lIns="0" bIns="0" rIns="0">
            <a:spAutoFit/>
          </a:bodyPr>
          <a:lstStyle/>
          <a:p>
            <a:pPr algn="just">
              <a:lnSpc>
                <a:spcPts val="2238"/>
              </a:lnSpc>
            </a:pPr>
            <a:r>
              <a:rPr lang="en-US" sz="1599" spc="47">
                <a:solidFill>
                  <a:srgbClr val="100F0D"/>
                </a:solidFill>
                <a:latin typeface="Atkinson Hyperlegible"/>
                <a:ea typeface="Atkinson Hyperlegible"/>
                <a:cs typeface="Atkinson Hyperlegible"/>
                <a:sym typeface="Atkinson Hyperlegible"/>
              </a:rPr>
              <a:t>Starting a new life in the Faroe Islands can feel overwhelming, but remember, support is available to guide you through this journey. </a:t>
            </a:r>
          </a:p>
        </p:txBody>
      </p:sp>
      <p:sp>
        <p:nvSpPr>
          <p:cNvPr name="TextBox 18" id="18"/>
          <p:cNvSpPr txBox="true"/>
          <p:nvPr/>
        </p:nvSpPr>
        <p:spPr>
          <a:xfrm rot="0">
            <a:off x="2139029" y="3520630"/>
            <a:ext cx="2066453" cy="240097"/>
          </a:xfrm>
          <a:prstGeom prst="rect">
            <a:avLst/>
          </a:prstGeom>
        </p:spPr>
        <p:txBody>
          <a:bodyPr anchor="t" rtlCol="false" tIns="0" lIns="0" bIns="0" rIns="0">
            <a:spAutoFit/>
          </a:bodyPr>
          <a:lstStyle/>
          <a:p>
            <a:pPr algn="l">
              <a:lnSpc>
                <a:spcPts val="2209"/>
              </a:lnSpc>
            </a:pPr>
            <a:r>
              <a:rPr lang="en-US" sz="2209" b="true">
                <a:solidFill>
                  <a:srgbClr val="F1F6F9"/>
                </a:solidFill>
                <a:latin typeface="TT Firs Neue Bold"/>
                <a:ea typeface="TT Firs Neue Bold"/>
                <a:cs typeface="TT Firs Neue Bold"/>
                <a:sym typeface="TT Firs Neue Bold"/>
              </a:rPr>
              <a:t>Your Support</a:t>
            </a:r>
          </a:p>
        </p:txBody>
      </p:sp>
      <p:sp>
        <p:nvSpPr>
          <p:cNvPr name="TextBox 19" id="19"/>
          <p:cNvSpPr txBox="true"/>
          <p:nvPr/>
        </p:nvSpPr>
        <p:spPr>
          <a:xfrm rot="0">
            <a:off x="3484709" y="4488644"/>
            <a:ext cx="4445149" cy="1367095"/>
          </a:xfrm>
          <a:prstGeom prst="rect">
            <a:avLst/>
          </a:prstGeom>
        </p:spPr>
        <p:txBody>
          <a:bodyPr anchor="t" rtlCol="false" tIns="0" lIns="0" bIns="0" rIns="0">
            <a:spAutoFit/>
          </a:bodyPr>
          <a:lstStyle/>
          <a:p>
            <a:pPr algn="l">
              <a:lnSpc>
                <a:spcPts val="1820"/>
              </a:lnSpc>
            </a:pPr>
            <a:r>
              <a:rPr lang="en-US" sz="1299" spc="37">
                <a:solidFill>
                  <a:srgbClr val="000000"/>
                </a:solidFill>
                <a:latin typeface="Atkinson Hyperlegible"/>
                <a:ea typeface="Atkinson Hyperlegible"/>
                <a:cs typeface="Atkinson Hyperlegible"/>
                <a:sym typeface="Atkinson Hyperlegible"/>
              </a:rPr>
              <a:t>Útlendingastovan has integration counselors you can contact for advice and support. </a:t>
            </a:r>
          </a:p>
          <a:p>
            <a:pPr algn="l">
              <a:lnSpc>
                <a:spcPts val="1820"/>
              </a:lnSpc>
            </a:pPr>
          </a:p>
          <a:p>
            <a:pPr algn="l">
              <a:lnSpc>
                <a:spcPts val="1820"/>
              </a:lnSpc>
            </a:pPr>
            <a:r>
              <a:rPr lang="en-US" sz="1299" spc="37">
                <a:solidFill>
                  <a:srgbClr val="000000"/>
                </a:solidFill>
                <a:latin typeface="Atkinson Hyperlegible"/>
                <a:ea typeface="Atkinson Hyperlegible"/>
                <a:cs typeface="Atkinson Hyperlegible"/>
                <a:sym typeface="Atkinson Hyperlegible"/>
              </a:rPr>
              <a:t>Municipal integration coordinators are also available locally to answer questions and provide guidance.</a:t>
            </a:r>
          </a:p>
          <a:p>
            <a:pPr algn="l">
              <a:lnSpc>
                <a:spcPts val="1820"/>
              </a:lnSpc>
            </a:pPr>
          </a:p>
        </p:txBody>
      </p:sp>
      <p:sp>
        <p:nvSpPr>
          <p:cNvPr name="TextBox 20" id="20"/>
          <p:cNvSpPr txBox="true"/>
          <p:nvPr/>
        </p:nvSpPr>
        <p:spPr>
          <a:xfrm rot="0">
            <a:off x="2094710" y="6167025"/>
            <a:ext cx="1519238" cy="200025"/>
          </a:xfrm>
          <a:prstGeom prst="rect">
            <a:avLst/>
          </a:prstGeom>
        </p:spPr>
        <p:txBody>
          <a:bodyPr anchor="t" rtlCol="false" tIns="0" lIns="0" bIns="0" rIns="0">
            <a:spAutoFit/>
          </a:bodyPr>
          <a:lstStyle/>
          <a:p>
            <a:pPr algn="l">
              <a:lnSpc>
                <a:spcPts val="1500"/>
              </a:lnSpc>
            </a:pPr>
            <a:r>
              <a:rPr lang="en-US" sz="1500" b="true">
                <a:solidFill>
                  <a:srgbClr val="FF751F"/>
                </a:solidFill>
                <a:latin typeface="TT Firs Neue Bold"/>
                <a:ea typeface="TT Firs Neue Bold"/>
                <a:cs typeface="TT Firs Neue Bold"/>
                <a:sym typeface="TT Firs Neue Bold"/>
              </a:rPr>
              <a:t>Your next steps</a:t>
            </a:r>
          </a:p>
        </p:txBody>
      </p:sp>
      <p:sp>
        <p:nvSpPr>
          <p:cNvPr name="TextBox 21" id="21"/>
          <p:cNvSpPr txBox="true"/>
          <p:nvPr/>
        </p:nvSpPr>
        <p:spPr>
          <a:xfrm rot="0">
            <a:off x="2215622" y="6472617"/>
            <a:ext cx="6547290" cy="1824295"/>
          </a:xfrm>
          <a:prstGeom prst="rect">
            <a:avLst/>
          </a:prstGeom>
        </p:spPr>
        <p:txBody>
          <a:bodyPr anchor="t" rtlCol="false" tIns="0" lIns="0" bIns="0" rIns="0">
            <a:spAutoFit/>
          </a:bodyPr>
          <a:lstStyle/>
          <a:p>
            <a:pPr algn="l" marL="280669" indent="-140335" lvl="1">
              <a:lnSpc>
                <a:spcPts val="1820"/>
              </a:lnSpc>
              <a:buFont typeface="Arial"/>
              <a:buChar char="•"/>
            </a:pPr>
            <a:r>
              <a:rPr lang="en-US" sz="1299" spc="37">
                <a:solidFill>
                  <a:srgbClr val="000000"/>
                </a:solidFill>
                <a:latin typeface="Atkinson Hyperlegible"/>
                <a:ea typeface="Atkinson Hyperlegible"/>
                <a:cs typeface="Atkinson Hyperlegible"/>
                <a:sym typeface="Atkinson Hyperlegible"/>
              </a:rPr>
              <a:t>Take time to sightsee and participate in local events and festivals.</a:t>
            </a:r>
          </a:p>
          <a:p>
            <a:pPr algn="l" marL="280669" indent="-140335" lvl="1">
              <a:lnSpc>
                <a:spcPts val="1820"/>
              </a:lnSpc>
              <a:buFont typeface="Arial"/>
              <a:buChar char="•"/>
            </a:pPr>
            <a:r>
              <a:rPr lang="en-US" sz="1299" spc="37">
                <a:solidFill>
                  <a:srgbClr val="000000"/>
                </a:solidFill>
                <a:latin typeface="Atkinson Hyperlegible"/>
                <a:ea typeface="Atkinson Hyperlegible"/>
                <a:cs typeface="Atkinson Hyperlegible"/>
                <a:sym typeface="Atkinson Hyperlegible"/>
              </a:rPr>
              <a:t>Ask a local about clubs or groups that reflect your hobbies or interests.</a:t>
            </a:r>
          </a:p>
          <a:p>
            <a:pPr algn="l" marL="280669" indent="-140335" lvl="1">
              <a:lnSpc>
                <a:spcPts val="1820"/>
              </a:lnSpc>
              <a:buFont typeface="Arial"/>
              <a:buChar char="•"/>
            </a:pPr>
            <a:r>
              <a:rPr lang="en-US" sz="1299" spc="37">
                <a:solidFill>
                  <a:srgbClr val="000000"/>
                </a:solidFill>
                <a:latin typeface="Atkinson Hyperlegible"/>
                <a:ea typeface="Atkinson Hyperlegible"/>
                <a:cs typeface="Atkinson Hyperlegible"/>
                <a:sym typeface="Atkinson Hyperlegible"/>
              </a:rPr>
              <a:t>Learn some Faroese before starting work (learning the basics can help a long way.)</a:t>
            </a:r>
          </a:p>
          <a:p>
            <a:pPr algn="l" marL="280669" indent="-140335" lvl="1">
              <a:lnSpc>
                <a:spcPts val="1820"/>
              </a:lnSpc>
              <a:buFont typeface="Arial"/>
              <a:buChar char="•"/>
            </a:pPr>
            <a:r>
              <a:rPr lang="en-US" sz="1299" spc="37">
                <a:solidFill>
                  <a:srgbClr val="000000"/>
                </a:solidFill>
                <a:latin typeface="Atkinson Hyperlegible"/>
                <a:ea typeface="Atkinson Hyperlegible"/>
                <a:cs typeface="Atkinson Hyperlegible"/>
                <a:sym typeface="Atkinson Hyperlegible"/>
              </a:rPr>
              <a:t>Ask for guidance about education recognition if you hold non-Nordic higher education degree. </a:t>
            </a:r>
          </a:p>
          <a:p>
            <a:pPr algn="l" marL="280669" indent="-140335" lvl="1">
              <a:lnSpc>
                <a:spcPts val="1820"/>
              </a:lnSpc>
              <a:buFont typeface="Arial"/>
              <a:buChar char="•"/>
            </a:pPr>
            <a:r>
              <a:rPr lang="en-US" sz="1299" spc="37">
                <a:solidFill>
                  <a:srgbClr val="000000"/>
                </a:solidFill>
                <a:latin typeface="Atkinson Hyperlegible"/>
                <a:ea typeface="Atkinson Hyperlegible"/>
                <a:cs typeface="Atkinson Hyperlegible"/>
                <a:sym typeface="Atkinson Hyperlegible"/>
              </a:rPr>
              <a:t>Be proactive when job hunting; don’t hesitate to call or visit potential employers in person. </a:t>
            </a:r>
          </a:p>
        </p:txBody>
      </p:sp>
      <p:sp>
        <p:nvSpPr>
          <p:cNvPr name="TextBox 22" id="22"/>
          <p:cNvSpPr txBox="true"/>
          <p:nvPr/>
        </p:nvSpPr>
        <p:spPr>
          <a:xfrm rot="0">
            <a:off x="10829187" y="6035428"/>
            <a:ext cx="4614960" cy="1086724"/>
          </a:xfrm>
          <a:prstGeom prst="rect">
            <a:avLst/>
          </a:prstGeom>
        </p:spPr>
        <p:txBody>
          <a:bodyPr anchor="t" rtlCol="false" tIns="0" lIns="0" bIns="0" rIns="0">
            <a:spAutoFit/>
          </a:bodyPr>
          <a:lstStyle/>
          <a:p>
            <a:pPr algn="just">
              <a:lnSpc>
                <a:spcPts val="2158"/>
              </a:lnSpc>
            </a:pPr>
            <a:r>
              <a:rPr lang="en-US" b="true" sz="1541" spc="45">
                <a:solidFill>
                  <a:srgbClr val="000000"/>
                </a:solidFill>
                <a:latin typeface="Atkinson Hyperlegible Bold"/>
                <a:ea typeface="Atkinson Hyperlegible Bold"/>
                <a:cs typeface="Atkinson Hyperlegible Bold"/>
                <a:sym typeface="Atkinson Hyperlegible Bold"/>
              </a:rPr>
              <a:t>Don’t feel like you are alone in this journey. Many others have gone through similar experiences. Be open and talk with others about your challenges and struggles.</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59C1B4"/>
        </a:solidFill>
      </p:bgPr>
    </p:bg>
    <p:spTree>
      <p:nvGrpSpPr>
        <p:cNvPr id="1" name=""/>
        <p:cNvGrpSpPr/>
        <p:nvPr/>
      </p:nvGrpSpPr>
      <p:grpSpPr>
        <a:xfrm>
          <a:off x="0" y="0"/>
          <a:ext cx="0" cy="0"/>
          <a:chOff x="0" y="0"/>
          <a:chExt cx="0" cy="0"/>
        </a:xfrm>
      </p:grpSpPr>
      <p:sp>
        <p:nvSpPr>
          <p:cNvPr name="Freeform 2" id="2"/>
          <p:cNvSpPr/>
          <p:nvPr/>
        </p:nvSpPr>
        <p:spPr>
          <a:xfrm flipH="false" flipV="true" rot="0">
            <a:off x="2767954" y="726877"/>
            <a:ext cx="550740" cy="550740"/>
          </a:xfrm>
          <a:custGeom>
            <a:avLst/>
            <a:gdLst/>
            <a:ahLst/>
            <a:cxnLst/>
            <a:rect r="r" b="b" t="t" l="l"/>
            <a:pathLst>
              <a:path h="550740" w="550740">
                <a:moveTo>
                  <a:pt x="0" y="550740"/>
                </a:moveTo>
                <a:lnTo>
                  <a:pt x="550739" y="550740"/>
                </a:lnTo>
                <a:lnTo>
                  <a:pt x="550739" y="0"/>
                </a:lnTo>
                <a:lnTo>
                  <a:pt x="0" y="0"/>
                </a:lnTo>
                <a:lnTo>
                  <a:pt x="0" y="55074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7287892" y="3283424"/>
            <a:ext cx="3712215" cy="3997943"/>
          </a:xfrm>
          <a:prstGeom prst="rect">
            <a:avLst/>
          </a:prstGeom>
        </p:spPr>
        <p:txBody>
          <a:bodyPr anchor="t" rtlCol="false" tIns="0" lIns="0" bIns="0" rIns="0">
            <a:spAutoFit/>
          </a:bodyPr>
          <a:lstStyle/>
          <a:p>
            <a:pPr algn="just">
              <a:lnSpc>
                <a:spcPts val="3820"/>
              </a:lnSpc>
            </a:pPr>
            <a:r>
              <a:rPr lang="en-US" b="true" sz="2728" spc="80">
                <a:solidFill>
                  <a:srgbClr val="100F0D"/>
                </a:solidFill>
                <a:latin typeface="Atkinson Hyperlegible Bold"/>
                <a:ea typeface="Atkinson Hyperlegible Bold"/>
                <a:cs typeface="Atkinson Hyperlegible Bold"/>
                <a:sym typeface="Atkinson Hyperlegible Bold"/>
              </a:rPr>
              <a:t>Útlendingastovan</a:t>
            </a:r>
          </a:p>
          <a:p>
            <a:pPr algn="just">
              <a:lnSpc>
                <a:spcPts val="2335"/>
              </a:lnSpc>
            </a:pPr>
          </a:p>
          <a:p>
            <a:pPr algn="just">
              <a:lnSpc>
                <a:spcPts val="2335"/>
              </a:lnSpc>
            </a:pPr>
            <a:r>
              <a:rPr lang="en-US" sz="1668" spc="50">
                <a:solidFill>
                  <a:srgbClr val="100F0D"/>
                </a:solidFill>
                <a:latin typeface="Atkinson Hyperlegible"/>
                <a:ea typeface="Atkinson Hyperlegible"/>
                <a:cs typeface="Atkinson Hyperlegible"/>
                <a:sym typeface="Atkinson Hyperlegible"/>
              </a:rPr>
              <a:t>Immigration Office</a:t>
            </a:r>
          </a:p>
          <a:p>
            <a:pPr algn="just">
              <a:lnSpc>
                <a:spcPts val="2335"/>
              </a:lnSpc>
            </a:pPr>
          </a:p>
          <a:p>
            <a:pPr algn="just">
              <a:lnSpc>
                <a:spcPts val="2335"/>
              </a:lnSpc>
            </a:pPr>
            <a:r>
              <a:rPr lang="en-US" sz="1668" spc="50">
                <a:solidFill>
                  <a:srgbClr val="100F0D"/>
                </a:solidFill>
                <a:latin typeface="Atkinson Hyperlegible"/>
                <a:ea typeface="Atkinson Hyperlegible"/>
                <a:cs typeface="Atkinson Hyperlegible"/>
                <a:sym typeface="Atkinson Hyperlegible"/>
              </a:rPr>
              <a:t>Skálatrøð 20</a:t>
            </a:r>
          </a:p>
          <a:p>
            <a:pPr algn="just">
              <a:lnSpc>
                <a:spcPts val="2335"/>
              </a:lnSpc>
            </a:pPr>
            <a:r>
              <a:rPr lang="en-US" sz="1668" spc="50">
                <a:solidFill>
                  <a:srgbClr val="100F0D"/>
                </a:solidFill>
                <a:latin typeface="Atkinson Hyperlegible"/>
                <a:ea typeface="Atkinson Hyperlegible"/>
                <a:cs typeface="Atkinson Hyperlegible"/>
                <a:sym typeface="Atkinson Hyperlegible"/>
              </a:rPr>
              <a:t>Postrúm 264 </a:t>
            </a:r>
          </a:p>
          <a:p>
            <a:pPr algn="just">
              <a:lnSpc>
                <a:spcPts val="2335"/>
              </a:lnSpc>
            </a:pPr>
            <a:r>
              <a:rPr lang="en-US" sz="1668" spc="50">
                <a:solidFill>
                  <a:srgbClr val="100F0D"/>
                </a:solidFill>
                <a:latin typeface="Atkinson Hyperlegible"/>
                <a:ea typeface="Atkinson Hyperlegible"/>
                <a:cs typeface="Atkinson Hyperlegible"/>
                <a:sym typeface="Atkinson Hyperlegible"/>
              </a:rPr>
              <a:t>FO-110 Tórshavn </a:t>
            </a:r>
          </a:p>
          <a:p>
            <a:pPr algn="just">
              <a:lnSpc>
                <a:spcPts val="2335"/>
              </a:lnSpc>
            </a:pPr>
            <a:r>
              <a:rPr lang="en-US" sz="1668" spc="50">
                <a:solidFill>
                  <a:srgbClr val="100F0D"/>
                </a:solidFill>
                <a:latin typeface="Atkinson Hyperlegible"/>
                <a:ea typeface="Atkinson Hyperlegible"/>
                <a:cs typeface="Atkinson Hyperlegible"/>
                <a:sym typeface="Atkinson Hyperlegible"/>
              </a:rPr>
              <a:t>Føroyar</a:t>
            </a:r>
          </a:p>
          <a:p>
            <a:pPr algn="just">
              <a:lnSpc>
                <a:spcPts val="2335"/>
              </a:lnSpc>
            </a:pPr>
          </a:p>
          <a:p>
            <a:pPr algn="just">
              <a:lnSpc>
                <a:spcPts val="2335"/>
              </a:lnSpc>
            </a:pPr>
            <a:r>
              <a:rPr lang="en-US" sz="1668" spc="50">
                <a:solidFill>
                  <a:srgbClr val="100F0D"/>
                </a:solidFill>
                <a:latin typeface="Atkinson Hyperlegible"/>
                <a:ea typeface="Atkinson Hyperlegible"/>
                <a:cs typeface="Atkinson Hyperlegible"/>
                <a:sym typeface="Atkinson Hyperlegible"/>
              </a:rPr>
              <a:t>+298 357979</a:t>
            </a:r>
          </a:p>
          <a:p>
            <a:pPr algn="just">
              <a:lnSpc>
                <a:spcPts val="2335"/>
              </a:lnSpc>
            </a:pPr>
            <a:r>
              <a:rPr lang="en-US" sz="1668" spc="50">
                <a:solidFill>
                  <a:srgbClr val="100F0D"/>
                </a:solidFill>
                <a:latin typeface="Atkinson Hyperlegible"/>
                <a:ea typeface="Atkinson Hyperlegible"/>
                <a:cs typeface="Atkinson Hyperlegible"/>
                <a:sym typeface="Atkinson Hyperlegible"/>
              </a:rPr>
              <a:t>info@utlendingastovan.fo</a:t>
            </a:r>
          </a:p>
          <a:p>
            <a:pPr algn="just">
              <a:lnSpc>
                <a:spcPts val="2335"/>
              </a:lnSpc>
            </a:pPr>
          </a:p>
          <a:p>
            <a:pPr algn="just">
              <a:lnSpc>
                <a:spcPts val="2335"/>
              </a:lnSpc>
            </a:pPr>
          </a:p>
        </p:txBody>
      </p:sp>
      <p:grpSp>
        <p:nvGrpSpPr>
          <p:cNvPr name="Group 4" id="4"/>
          <p:cNvGrpSpPr/>
          <p:nvPr/>
        </p:nvGrpSpPr>
        <p:grpSpPr>
          <a:xfrm rot="0">
            <a:off x="2934129" y="1111447"/>
            <a:ext cx="2331070" cy="1198139"/>
            <a:chOff x="0" y="0"/>
            <a:chExt cx="5799061" cy="2980639"/>
          </a:xfrm>
        </p:grpSpPr>
        <p:sp>
          <p:nvSpPr>
            <p:cNvPr name="Freeform 5" id="5"/>
            <p:cNvSpPr/>
            <p:nvPr/>
          </p:nvSpPr>
          <p:spPr>
            <a:xfrm flipH="false" flipV="false" rot="0">
              <a:off x="0" y="0"/>
              <a:ext cx="5799074" cy="2980690"/>
            </a:xfrm>
            <a:custGeom>
              <a:avLst/>
              <a:gdLst/>
              <a:ahLst/>
              <a:cxnLst/>
              <a:rect r="r" b="b" t="t" l="l"/>
              <a:pathLst>
                <a:path h="2980690" w="5799074">
                  <a:moveTo>
                    <a:pt x="0" y="0"/>
                  </a:moveTo>
                  <a:lnTo>
                    <a:pt x="5799074" y="0"/>
                  </a:lnTo>
                  <a:lnTo>
                    <a:pt x="5799074" y="2980690"/>
                  </a:lnTo>
                  <a:lnTo>
                    <a:pt x="0" y="2980690"/>
                  </a:lnTo>
                  <a:lnTo>
                    <a:pt x="0" y="0"/>
                  </a:lnTo>
                  <a:close/>
                </a:path>
              </a:pathLst>
            </a:custGeom>
            <a:blipFill>
              <a:blip r:embed="rId4"/>
              <a:stretch>
                <a:fillRect l="-151" t="0" r="-150" b="1"/>
              </a:stretch>
            </a:blipFill>
          </p:spPr>
        </p:sp>
      </p:grpSp>
      <p:sp>
        <p:nvSpPr>
          <p:cNvPr name="TextBox 6" id="6"/>
          <p:cNvSpPr txBox="true"/>
          <p:nvPr/>
        </p:nvSpPr>
        <p:spPr>
          <a:xfrm rot="0">
            <a:off x="7287892" y="6919774"/>
            <a:ext cx="3213440" cy="602460"/>
          </a:xfrm>
          <a:prstGeom prst="rect">
            <a:avLst/>
          </a:prstGeom>
        </p:spPr>
        <p:txBody>
          <a:bodyPr anchor="t" rtlCol="false" tIns="0" lIns="0" bIns="0" rIns="0">
            <a:spAutoFit/>
          </a:bodyPr>
          <a:lstStyle/>
          <a:p>
            <a:pPr algn="just">
              <a:lnSpc>
                <a:spcPts val="2335"/>
              </a:lnSpc>
            </a:pPr>
            <a:r>
              <a:rPr lang="en-US" sz="1668" spc="16">
                <a:solidFill>
                  <a:srgbClr val="100F0D"/>
                </a:solidFill>
                <a:latin typeface="Atkinson Hyperlegible"/>
                <a:ea typeface="Atkinson Hyperlegible"/>
                <a:cs typeface="Atkinson Hyperlegible"/>
                <a:sym typeface="Atkinson Hyperlegible"/>
              </a:rPr>
              <a:t>All Content Copyright © 2026</a:t>
            </a:r>
          </a:p>
          <a:p>
            <a:pPr algn="just">
              <a:lnSpc>
                <a:spcPts val="2335"/>
              </a:lnSpc>
            </a:pPr>
            <a:r>
              <a:rPr lang="en-US" sz="1668" spc="16">
                <a:solidFill>
                  <a:srgbClr val="100F0D"/>
                </a:solidFill>
                <a:latin typeface="Atkinson Hyperlegible"/>
                <a:ea typeface="Atkinson Hyperlegible"/>
                <a:cs typeface="Atkinson Hyperlegible"/>
                <a:sym typeface="Atkinson Hyperlegible"/>
              </a:rPr>
              <a:t>Útlendingastovan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DAG--bW7lEI</dc:identifier>
  <dcterms:modified xsi:type="dcterms:W3CDTF">2011-08-01T06:04:30Z</dcterms:modified>
  <cp:revision>1</cp:revision>
  <dc:title>Welcome Package.pptx (Presentation)</dc:title>
</cp:coreProperties>
</file>